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256" r:id="rId2"/>
    <p:sldId id="339" r:id="rId3"/>
    <p:sldId id="308" r:id="rId4"/>
    <p:sldId id="351" r:id="rId5"/>
    <p:sldId id="355" r:id="rId6"/>
    <p:sldId id="313" r:id="rId7"/>
    <p:sldId id="314" r:id="rId8"/>
    <p:sldId id="315" r:id="rId9"/>
    <p:sldId id="329" r:id="rId10"/>
    <p:sldId id="316" r:id="rId11"/>
    <p:sldId id="330" r:id="rId12"/>
    <p:sldId id="331" r:id="rId13"/>
    <p:sldId id="332" r:id="rId14"/>
    <p:sldId id="333" r:id="rId15"/>
    <p:sldId id="327" r:id="rId16"/>
    <p:sldId id="347" r:id="rId17"/>
    <p:sldId id="306" r:id="rId18"/>
    <p:sldId id="317" r:id="rId19"/>
    <p:sldId id="307" r:id="rId20"/>
    <p:sldId id="349" r:id="rId21"/>
    <p:sldId id="318" r:id="rId22"/>
    <p:sldId id="321" r:id="rId23"/>
    <p:sldId id="323" r:id="rId24"/>
    <p:sldId id="336" r:id="rId25"/>
    <p:sldId id="354" r:id="rId26"/>
    <p:sldId id="259" r:id="rId27"/>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A3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p:restoredTop sz="85820" autoAdjust="0"/>
  </p:normalViewPr>
  <p:slideViewPr>
    <p:cSldViewPr>
      <p:cViewPr varScale="1">
        <p:scale>
          <a:sx n="73" d="100"/>
          <a:sy n="73" d="100"/>
        </p:scale>
        <p:origin x="-1229"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5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lbp\Desktop\OEL%20Presentation%20visuals.xlsx"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lbp\Desktop\OEL%20Presentation%20visua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Survey Response</a:t>
            </a:r>
            <a:r>
              <a:rPr lang="en-AU" baseline="0" dirty="0"/>
              <a:t> </a:t>
            </a:r>
            <a:r>
              <a:rPr lang="en-AU" dirty="0"/>
              <a:t>Groups by Role</a:t>
            </a:r>
          </a:p>
        </c:rich>
      </c:tx>
      <c:layout/>
      <c:overlay val="0"/>
      <c:spPr>
        <a:noFill/>
        <a:ln>
          <a:noFill/>
        </a:ln>
        <a:effectLst/>
      </c:spPr>
    </c:title>
    <c:autoTitleDeleted val="0"/>
    <c:plotArea>
      <c:layout/>
      <c:pieChart>
        <c:varyColors val="1"/>
        <c:ser>
          <c:idx val="0"/>
          <c:order val="0"/>
          <c:tx>
            <c:strRef>
              <c:f>participants!$B$1</c:f>
              <c:strCache>
                <c:ptCount val="1"/>
                <c:pt idx="0">
                  <c:v>%</c:v>
                </c:pt>
              </c:strCache>
            </c:strRef>
          </c:tx>
          <c:spPr>
            <a:solidFill>
              <a:srgbClr val="1FA348"/>
            </a:solidFill>
          </c:spPr>
          <c:dPt>
            <c:idx val="0"/>
            <c:bubble3D val="0"/>
            <c:spPr>
              <a:solidFill>
                <a:srgbClr val="1FA348"/>
              </a:solidFill>
              <a:ln w="19050">
                <a:solidFill>
                  <a:schemeClr val="lt1"/>
                </a:solidFill>
              </a:ln>
              <a:effectLst/>
            </c:spPr>
            <c:extLst xmlns:c16r2="http://schemas.microsoft.com/office/drawing/2015/06/chart">
              <c:ext xmlns:c16="http://schemas.microsoft.com/office/drawing/2014/chart" uri="{C3380CC4-5D6E-409C-BE32-E72D297353CC}">
                <c16:uniqueId val="{00000001-66F9-49FA-8480-313A02B3D287}"/>
              </c:ext>
            </c:extLst>
          </c:dPt>
          <c:dPt>
            <c:idx val="1"/>
            <c:bubble3D val="0"/>
            <c:spPr>
              <a:solidFill>
                <a:srgbClr val="1FA348"/>
              </a:solidFill>
              <a:ln w="19050">
                <a:solidFill>
                  <a:schemeClr val="lt1"/>
                </a:solidFill>
              </a:ln>
              <a:effectLst/>
            </c:spPr>
            <c:extLst xmlns:c16r2="http://schemas.microsoft.com/office/drawing/2015/06/chart">
              <c:ext xmlns:c16="http://schemas.microsoft.com/office/drawing/2014/chart" uri="{C3380CC4-5D6E-409C-BE32-E72D297353CC}">
                <c16:uniqueId val="{00000003-66F9-49FA-8480-313A02B3D287}"/>
              </c:ext>
            </c:extLst>
          </c:dPt>
          <c:dPt>
            <c:idx val="2"/>
            <c:bubble3D val="0"/>
            <c:spPr>
              <a:solidFill>
                <a:srgbClr val="1FA348"/>
              </a:solidFill>
              <a:ln w="19050">
                <a:solidFill>
                  <a:schemeClr val="lt1"/>
                </a:solidFill>
              </a:ln>
              <a:effectLst/>
            </c:spPr>
            <c:extLst xmlns:c16r2="http://schemas.microsoft.com/office/drawing/2015/06/chart">
              <c:ext xmlns:c16="http://schemas.microsoft.com/office/drawing/2014/chart" uri="{C3380CC4-5D6E-409C-BE32-E72D297353CC}">
                <c16:uniqueId val="{00000005-66F9-49FA-8480-313A02B3D287}"/>
              </c:ext>
            </c:extLst>
          </c:dPt>
          <c:dPt>
            <c:idx val="3"/>
            <c:bubble3D val="0"/>
            <c:spPr>
              <a:solidFill>
                <a:srgbClr val="1FA348"/>
              </a:solidFill>
              <a:ln w="19050">
                <a:solidFill>
                  <a:schemeClr val="lt1"/>
                </a:solidFill>
              </a:ln>
              <a:effectLst/>
            </c:spPr>
            <c:extLst xmlns:c16r2="http://schemas.microsoft.com/office/drawing/2015/06/chart">
              <c:ext xmlns:c16="http://schemas.microsoft.com/office/drawing/2014/chart" uri="{C3380CC4-5D6E-409C-BE32-E72D297353CC}">
                <c16:uniqueId val="{00000007-66F9-49FA-8480-313A02B3D287}"/>
              </c:ext>
            </c:extLst>
          </c:dPt>
          <c:dPt>
            <c:idx val="4"/>
            <c:bubble3D val="0"/>
            <c:spPr>
              <a:solidFill>
                <a:srgbClr val="1FA348"/>
              </a:solidFill>
              <a:ln w="19050">
                <a:solidFill>
                  <a:schemeClr val="lt1"/>
                </a:solidFill>
              </a:ln>
              <a:effectLst/>
            </c:spPr>
            <c:extLst xmlns:c16r2="http://schemas.microsoft.com/office/drawing/2015/06/chart">
              <c:ext xmlns:c16="http://schemas.microsoft.com/office/drawing/2014/chart" uri="{C3380CC4-5D6E-409C-BE32-E72D297353CC}">
                <c16:uniqueId val="{00000009-66F9-49FA-8480-313A02B3D287}"/>
              </c:ext>
            </c:extLst>
          </c:dPt>
          <c:dPt>
            <c:idx val="5"/>
            <c:bubble3D val="0"/>
            <c:spPr>
              <a:solidFill>
                <a:srgbClr val="1FA348"/>
              </a:solidFill>
              <a:ln w="19050">
                <a:solidFill>
                  <a:schemeClr val="lt1"/>
                </a:solidFill>
              </a:ln>
              <a:effectLst/>
            </c:spPr>
            <c:extLst xmlns:c16r2="http://schemas.microsoft.com/office/drawing/2015/06/chart">
              <c:ext xmlns:c16="http://schemas.microsoft.com/office/drawing/2014/chart" uri="{C3380CC4-5D6E-409C-BE32-E72D297353CC}">
                <c16:uniqueId val="{0000000B-66F9-49FA-8480-313A02B3D287}"/>
              </c:ext>
            </c:extLst>
          </c:dPt>
          <c:dPt>
            <c:idx val="6"/>
            <c:bubble3D val="0"/>
            <c:spPr>
              <a:solidFill>
                <a:srgbClr val="1FA348"/>
              </a:solidFill>
              <a:ln w="19050">
                <a:solidFill>
                  <a:schemeClr val="lt1"/>
                </a:solidFill>
              </a:ln>
              <a:effectLst/>
            </c:spPr>
            <c:extLst xmlns:c16r2="http://schemas.microsoft.com/office/drawing/2015/06/chart">
              <c:ext xmlns:c16="http://schemas.microsoft.com/office/drawing/2014/chart" uri="{C3380CC4-5D6E-409C-BE32-E72D297353CC}">
                <c16:uniqueId val="{0000000D-66F9-49FA-8480-313A02B3D287}"/>
              </c:ext>
            </c:extLst>
          </c:dPt>
          <c:dPt>
            <c:idx val="7"/>
            <c:bubble3D val="0"/>
            <c:spPr>
              <a:solidFill>
                <a:srgbClr val="1FA348"/>
              </a:solidFill>
              <a:ln w="19050">
                <a:solidFill>
                  <a:schemeClr val="lt1"/>
                </a:solidFill>
              </a:ln>
              <a:effectLst/>
            </c:spPr>
            <c:extLst xmlns:c16r2="http://schemas.microsoft.com/office/drawing/2015/06/chart">
              <c:ext xmlns:c16="http://schemas.microsoft.com/office/drawing/2014/chart" uri="{C3380CC4-5D6E-409C-BE32-E72D297353CC}">
                <c16:uniqueId val="{0000000F-66F9-49FA-8480-313A02B3D287}"/>
              </c:ext>
            </c:extLst>
          </c:dPt>
          <c:dLbls>
            <c:dLbl>
              <c:idx val="0"/>
              <c:layout>
                <c:manualLayout>
                  <c:x val="-0.18995739269666601"/>
                  <c:y val="0.22765049371153701"/>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r>
                      <a:rPr lang="en-US" baseline="0" dirty="0">
                        <a:solidFill>
                          <a:schemeClr val="bg1"/>
                        </a:solidFill>
                      </a:rPr>
                      <a:t>Library/Information Management </a:t>
                    </a:r>
                    <a:r>
                      <a:rPr lang="en-US" baseline="0" dirty="0" smtClean="0">
                        <a:solidFill>
                          <a:schemeClr val="bg1"/>
                        </a:solidFill>
                      </a:rPr>
                      <a:t>Professionals</a:t>
                    </a:r>
                    <a:r>
                      <a:rPr lang="en-US" baseline="0" dirty="0">
                        <a:solidFill>
                          <a:schemeClr val="bg1"/>
                        </a:solidFill>
                      </a:rPr>
                      <a:t>
22%</a:t>
                    </a:r>
                  </a:p>
                </c:rich>
              </c:tx>
              <c:spPr>
                <a:noFill/>
                <a:ln>
                  <a:noFill/>
                </a:ln>
                <a:effectLst/>
              </c:spPr>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1-66F9-49FA-8480-313A02B3D287}"/>
                </c:ext>
              </c:extLst>
            </c:dLbl>
            <c:dLbl>
              <c:idx val="1"/>
              <c:layout>
                <c:manualLayout>
                  <c:x val="-0.20831381306287999"/>
                  <c:y val="-0.11518647063755399"/>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6F9-49FA-8480-313A02B3D287}"/>
                </c:ext>
              </c:extLst>
            </c:dLbl>
            <c:dLbl>
              <c:idx val="2"/>
              <c:layout>
                <c:manualLayout>
                  <c:x val="-4.9385857786979098E-2"/>
                  <c:y val="-0.17788450526828101"/>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66F9-49FA-8480-313A02B3D287}"/>
                </c:ext>
              </c:extLst>
            </c:dLbl>
            <c:dLbl>
              <c:idx val="3"/>
              <c:layout>
                <c:manualLayout>
                  <c:x val="0.18532401322803599"/>
                  <c:y val="-0.13914363096252499"/>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66F9-49FA-8480-313A02B3D287}"/>
                </c:ext>
              </c:extLst>
            </c:dLbl>
            <c:dLbl>
              <c:idx val="4"/>
              <c:layout>
                <c:manualLayout>
                  <c:x val="0.169119746294638"/>
                  <c:y val="1.2173686102804501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66F9-49FA-8480-313A02B3D287}"/>
                </c:ext>
              </c:extLst>
            </c:dLbl>
            <c:dLbl>
              <c:idx val="5"/>
              <c:layout>
                <c:manualLayout>
                  <c:x val="0.16481481912249901"/>
                  <c:y val="0.15065046870603699"/>
                </c:manualLayout>
              </c:layout>
              <c:spPr>
                <a:noFill/>
                <a:ln>
                  <a:no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B-66F9-49FA-8480-313A02B3D287}"/>
                </c:ext>
              </c:extLst>
            </c:dLbl>
            <c:dLbl>
              <c:idx val="6"/>
              <c:layout>
                <c:manualLayout>
                  <c:x val="0.11864881734687099"/>
                  <c:y val="0.14896315194589099"/>
                </c:manualLayout>
              </c:layout>
              <c:spPr>
                <a:noFill/>
                <a:ln>
                  <a:no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D-66F9-49FA-8480-313A02B3D287}"/>
                </c:ext>
              </c:extLst>
            </c:dLbl>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participants!$A$2:$A$9</c:f>
              <c:strCache>
                <c:ptCount val="8"/>
                <c:pt idx="0">
                  <c:v>Library/Information Management Professionals</c:v>
                </c:pt>
                <c:pt idx="1">
                  <c:v>Educational/Instructional Designers</c:v>
                </c:pt>
                <c:pt idx="2">
                  <c:v>Copyright Officers</c:v>
                </c:pt>
                <c:pt idx="3">
                  <c:v>Teachers/Lecturers</c:v>
                </c:pt>
                <c:pt idx="4">
                  <c:v>Senior Executives</c:v>
                </c:pt>
                <c:pt idx="5">
                  <c:v>Administration/Management staff</c:v>
                </c:pt>
                <c:pt idx="6">
                  <c:v>Technology Professionals</c:v>
                </c:pt>
                <c:pt idx="7">
                  <c:v>Others</c:v>
                </c:pt>
              </c:strCache>
            </c:strRef>
          </c:cat>
          <c:val>
            <c:numRef>
              <c:f>participants!$B$2:$B$9</c:f>
              <c:numCache>
                <c:formatCode>General</c:formatCode>
                <c:ptCount val="8"/>
                <c:pt idx="0">
                  <c:v>22</c:v>
                </c:pt>
                <c:pt idx="1">
                  <c:v>18</c:v>
                </c:pt>
                <c:pt idx="2">
                  <c:v>16</c:v>
                </c:pt>
                <c:pt idx="3">
                  <c:v>16</c:v>
                </c:pt>
                <c:pt idx="4">
                  <c:v>7</c:v>
                </c:pt>
                <c:pt idx="5">
                  <c:v>11</c:v>
                </c:pt>
                <c:pt idx="6">
                  <c:v>7</c:v>
                </c:pt>
                <c:pt idx="7">
                  <c:v>3</c:v>
                </c:pt>
              </c:numCache>
            </c:numRef>
          </c:val>
          <c:extLst xmlns:c16r2="http://schemas.microsoft.com/office/drawing/2015/06/chart">
            <c:ext xmlns:c16="http://schemas.microsoft.com/office/drawing/2014/chart" uri="{C3380CC4-5D6E-409C-BE32-E72D297353CC}">
              <c16:uniqueId val="{00000010-66F9-49FA-8480-313A02B3D287}"/>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'Platforms resources'!$A$1:$A$16</cx:f>
        <cx:lvl ptCount="16">
          <cx:pt idx="0">YouTube/Vimeo </cx:pt>
          <cx:pt idx="1">iTunesU </cx:pt>
          <cx:pt idx="2">Internally hosted repository available to external users</cx:pt>
          <cx:pt idx="3">Blackboard CourseSites </cx:pt>
          <cx:pt idx="4">Open2Study </cx:pt>
          <cx:pt idx="5">Coursera </cx:pt>
          <cx:pt idx="6">Moodle </cx:pt>
          <cx:pt idx="7">Other (please specify) </cx:pt>
          <cx:pt idx="8">OERu </cx:pt>
          <cx:pt idx="9">edX </cx:pt>
          <cx:pt idx="10">Externally hosted repository available to external users</cx:pt>
          <cx:pt idx="11">Future Learn </cx:pt>
          <cx:pt idx="12">Open Learning </cx:pt>
          <cx:pt idx="13">D2L (Desire 2 Learn) </cx:pt>
          <cx:pt idx="14">Class2Go </cx:pt>
          <cx:pt idx="15">P2Pu </cx:pt>
        </cx:lvl>
      </cx:strDim>
      <cx:numDim type="val">
        <cx:f>'Platforms resources'!$B$1:$B$16</cx:f>
        <cx:lvl ptCount="16" formatCode="0.00%">
          <cx:pt idx="0">0.4052</cx:pt>
          <cx:pt idx="1">0.2414</cx:pt>
          <cx:pt idx="2">0.23280000000000001</cx:pt>
          <cx:pt idx="3">0.18099999999999999</cx:pt>
          <cx:pt idx="4">0.1552</cx:pt>
          <cx:pt idx="5">0.13789999999999999</cx:pt>
          <cx:pt idx="6">0.1207</cx:pt>
          <cx:pt idx="7">0.10340000000000001</cx:pt>
          <cx:pt idx="8">0.094799999999999995</cx:pt>
          <cx:pt idx="9">0.094799999999999995</cx:pt>
          <cx:pt idx="10">0.077600000000000002</cx:pt>
          <cx:pt idx="11">0.086199999999999999</cx:pt>
          <cx:pt idx="12">0.034500000000000003</cx:pt>
          <cx:pt idx="13">0.034500000000000003</cx:pt>
          <cx:pt idx="14">0.0172</cx:pt>
          <cx:pt idx="15">0.0086</cx:pt>
        </cx:lvl>
      </cx:numDim>
    </cx:data>
  </cx:chartData>
  <cx:chart>
    <cx:plotArea>
      <cx:plotAreaRegion>
        <cx:series layoutId="funnel" uniqueId="{D32417FA-F1DF-4BD3-8E20-7FC32C800CEA}">
          <cx:spPr>
            <a:solidFill>
              <a:srgbClr val="1FA348"/>
            </a:solidFill>
          </cx:spPr>
          <cx:dataLabels>
            <cx:txPr>
              <a:bodyPr spcFirstLastPara="1" vertOverflow="ellipsis" wrap="square" lIns="0" tIns="0" rIns="0" bIns="0" anchor="ctr" anchorCtr="1"/>
              <a:lstStyle/>
              <a:p>
                <a:pPr>
                  <a:defRPr baseline="0">
                    <a:solidFill>
                      <a:schemeClr val="bg1"/>
                    </a:solidFill>
                    <a:latin typeface="Arial" panose="020B0604020202020204" pitchFamily="34" charset="0"/>
                  </a:defRPr>
                </a:pPr>
                <a:endParaRPr lang="en-US" baseline="0">
                  <a:solidFill>
                    <a:schemeClr val="bg1"/>
                  </a:solidFill>
                  <a:latin typeface="Arial" panose="020B0604020202020204" pitchFamily="34" charset="0"/>
                </a:endParaRPr>
              </a:p>
            </cx:txPr>
            <cx:visibility seriesName="0" categoryName="0" value="1"/>
          </cx:dataLabels>
          <cx:dataId val="0"/>
        </cx:series>
      </cx:plotAreaRegion>
      <cx:axis id="0">
        <cx:catScaling gapWidth="0.0599999987"/>
        <cx:tickLabels/>
        <cx:spPr>
          <a:ln>
            <a:noFill/>
          </a:ln>
        </cx:spPr>
        <cx:txPr>
          <a:bodyPr spcFirstLastPara="1" vertOverflow="ellipsis" wrap="square" lIns="0" tIns="0" rIns="0" bIns="0" anchor="ctr" anchorCtr="1"/>
          <a:lstStyle/>
          <a:p>
            <a:pPr>
              <a:defRPr baseline="0">
                <a:latin typeface="Arial" panose="020B0604020202020204" pitchFamily="34" charset="0"/>
              </a:defRPr>
            </a:pPr>
            <a:endParaRPr lang="en-US" baseline="0">
              <a:latin typeface="Arial" panose="020B0604020202020204" pitchFamily="34" charset="0"/>
            </a:endParaRPr>
          </a:p>
        </cx:txPr>
      </cx:axis>
    </cx:plotArea>
  </cx:chart>
  <cx:spPr>
    <a:noFill/>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8693"/>
          </a:xfrm>
          <a:prstGeom prst="rect">
            <a:avLst/>
          </a:prstGeom>
        </p:spPr>
        <p:txBody>
          <a:bodyPr vert="horz" lIns="91430" tIns="45714" rIns="91430" bIns="45714" rtlCol="0"/>
          <a:lstStyle>
            <a:lvl1pPr algn="l">
              <a:defRPr sz="1200"/>
            </a:lvl1pPr>
          </a:lstStyle>
          <a:p>
            <a:endParaRPr lang="en-AU"/>
          </a:p>
        </p:txBody>
      </p:sp>
      <p:sp>
        <p:nvSpPr>
          <p:cNvPr id="3" name="Date Placeholder 2"/>
          <p:cNvSpPr>
            <a:spLocks noGrp="1"/>
          </p:cNvSpPr>
          <p:nvPr>
            <p:ph type="dt" sz="quarter" idx="1"/>
          </p:nvPr>
        </p:nvSpPr>
        <p:spPr>
          <a:xfrm>
            <a:off x="3854940" y="0"/>
            <a:ext cx="2949099" cy="498693"/>
          </a:xfrm>
          <a:prstGeom prst="rect">
            <a:avLst/>
          </a:prstGeom>
        </p:spPr>
        <p:txBody>
          <a:bodyPr vert="horz" lIns="91430" tIns="45714" rIns="91430" bIns="45714" rtlCol="0"/>
          <a:lstStyle>
            <a:lvl1pPr algn="r">
              <a:defRPr sz="1200"/>
            </a:lvl1pPr>
          </a:lstStyle>
          <a:p>
            <a:fld id="{DD71829B-7676-4EFE-998C-2EC17D0904BF}" type="datetimeFigureOut">
              <a:rPr lang="en-AU" smtClean="0"/>
              <a:t>18/12/2017</a:t>
            </a:fld>
            <a:endParaRPr lang="en-AU"/>
          </a:p>
        </p:txBody>
      </p:sp>
      <p:sp>
        <p:nvSpPr>
          <p:cNvPr id="4" name="Footer Placeholder 3"/>
          <p:cNvSpPr>
            <a:spLocks noGrp="1"/>
          </p:cNvSpPr>
          <p:nvPr>
            <p:ph type="ftr" sz="quarter" idx="2"/>
          </p:nvPr>
        </p:nvSpPr>
        <p:spPr>
          <a:xfrm>
            <a:off x="1" y="9440647"/>
            <a:ext cx="2949099" cy="498692"/>
          </a:xfrm>
          <a:prstGeom prst="rect">
            <a:avLst/>
          </a:prstGeom>
        </p:spPr>
        <p:txBody>
          <a:bodyPr vert="horz" lIns="91430" tIns="45714" rIns="91430" bIns="45714" rtlCol="0" anchor="b"/>
          <a:lstStyle>
            <a:lvl1pPr algn="l">
              <a:defRPr sz="1200"/>
            </a:lvl1pPr>
          </a:lstStyle>
          <a:p>
            <a:endParaRPr lang="en-AU"/>
          </a:p>
        </p:txBody>
      </p:sp>
      <p:sp>
        <p:nvSpPr>
          <p:cNvPr id="5" name="Slide Number Placeholder 4"/>
          <p:cNvSpPr>
            <a:spLocks noGrp="1"/>
          </p:cNvSpPr>
          <p:nvPr>
            <p:ph type="sldNum" sz="quarter" idx="3"/>
          </p:nvPr>
        </p:nvSpPr>
        <p:spPr>
          <a:xfrm>
            <a:off x="3854940" y="9440647"/>
            <a:ext cx="2949099" cy="498692"/>
          </a:xfrm>
          <a:prstGeom prst="rect">
            <a:avLst/>
          </a:prstGeom>
        </p:spPr>
        <p:txBody>
          <a:bodyPr vert="horz" lIns="91430" tIns="45714" rIns="91430" bIns="45714" rtlCol="0" anchor="b"/>
          <a:lstStyle>
            <a:lvl1pPr algn="r">
              <a:defRPr sz="1200"/>
            </a:lvl1pPr>
          </a:lstStyle>
          <a:p>
            <a:fld id="{8F6711D0-316C-407B-9CF6-249A4DF7A49D}" type="slidenum">
              <a:rPr lang="en-AU" smtClean="0"/>
              <a:t>‹#›</a:t>
            </a:fld>
            <a:endParaRPr lang="en-AU"/>
          </a:p>
        </p:txBody>
      </p:sp>
    </p:spTree>
    <p:extLst>
      <p:ext uri="{BB962C8B-B14F-4D97-AF65-F5344CB8AC3E}">
        <p14:creationId xmlns:p14="http://schemas.microsoft.com/office/powerpoint/2010/main" val="3575426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8693"/>
          </a:xfrm>
          <a:prstGeom prst="rect">
            <a:avLst/>
          </a:prstGeom>
        </p:spPr>
        <p:txBody>
          <a:bodyPr vert="horz" lIns="91430" tIns="45714" rIns="91430" bIns="45714" rtlCol="0"/>
          <a:lstStyle>
            <a:lvl1pPr algn="l">
              <a:defRPr sz="1200"/>
            </a:lvl1pPr>
          </a:lstStyle>
          <a:p>
            <a:endParaRPr lang="en-AU" dirty="0"/>
          </a:p>
        </p:txBody>
      </p:sp>
      <p:sp>
        <p:nvSpPr>
          <p:cNvPr id="3" name="Date Placeholder 2"/>
          <p:cNvSpPr>
            <a:spLocks noGrp="1"/>
          </p:cNvSpPr>
          <p:nvPr>
            <p:ph type="dt" idx="1"/>
          </p:nvPr>
        </p:nvSpPr>
        <p:spPr>
          <a:xfrm>
            <a:off x="3854940" y="0"/>
            <a:ext cx="2949099" cy="498693"/>
          </a:xfrm>
          <a:prstGeom prst="rect">
            <a:avLst/>
          </a:prstGeom>
        </p:spPr>
        <p:txBody>
          <a:bodyPr vert="horz" lIns="91430" tIns="45714" rIns="91430" bIns="45714" rtlCol="0"/>
          <a:lstStyle>
            <a:lvl1pPr algn="r">
              <a:defRPr sz="1200"/>
            </a:lvl1pPr>
          </a:lstStyle>
          <a:p>
            <a:fld id="{D633E885-F175-4BE1-B3BA-A3AFC048012B}" type="datetimeFigureOut">
              <a:rPr lang="en-AU" smtClean="0"/>
              <a:t>18/12/2017</a:t>
            </a:fld>
            <a:endParaRPr lang="en-AU" dirty="0"/>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30" tIns="45714" rIns="91430" bIns="45714" rtlCol="0" anchor="ctr"/>
          <a:lstStyle/>
          <a:p>
            <a:endParaRPr lang="en-AU" dirty="0"/>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30" tIns="45714" rIns="91430" bIns="457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40647"/>
            <a:ext cx="2949099" cy="498692"/>
          </a:xfrm>
          <a:prstGeom prst="rect">
            <a:avLst/>
          </a:prstGeom>
        </p:spPr>
        <p:txBody>
          <a:bodyPr vert="horz" lIns="91430" tIns="45714" rIns="91430" bIns="45714"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4940" y="9440647"/>
            <a:ext cx="2949099" cy="498692"/>
          </a:xfrm>
          <a:prstGeom prst="rect">
            <a:avLst/>
          </a:prstGeom>
        </p:spPr>
        <p:txBody>
          <a:bodyPr vert="horz" lIns="91430" tIns="45714" rIns="91430" bIns="45714" rtlCol="0" anchor="b"/>
          <a:lstStyle>
            <a:lvl1pPr algn="r">
              <a:defRPr sz="1200"/>
            </a:lvl1pPr>
          </a:lstStyle>
          <a:p>
            <a:fld id="{2BFF35C4-53DD-40CC-97CB-E6B35CB4D29E}" type="slidenum">
              <a:rPr lang="en-AU" smtClean="0"/>
              <a:t>‹#›</a:t>
            </a:fld>
            <a:endParaRPr lang="en-AU" dirty="0"/>
          </a:p>
        </p:txBody>
      </p:sp>
    </p:spTree>
    <p:extLst>
      <p:ext uri="{BB962C8B-B14F-4D97-AF65-F5344CB8AC3E}">
        <p14:creationId xmlns:p14="http://schemas.microsoft.com/office/powerpoint/2010/main" val="29235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BFF35C4-53DD-40CC-97CB-E6B35CB4D29E}" type="slidenum">
              <a:rPr lang="en-AU" smtClean="0"/>
              <a:t>1</a:t>
            </a:fld>
            <a:endParaRPr lang="en-AU" dirty="0"/>
          </a:p>
        </p:txBody>
      </p:sp>
    </p:spTree>
    <p:extLst>
      <p:ext uri="{BB962C8B-B14F-4D97-AF65-F5344CB8AC3E}">
        <p14:creationId xmlns:p14="http://schemas.microsoft.com/office/powerpoint/2010/main" val="395509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FF35C4-53DD-40CC-97CB-E6B35CB4D29E}" type="slidenum">
              <a:rPr lang="en-AU" smtClean="0"/>
              <a:t>10</a:t>
            </a:fld>
            <a:endParaRPr lang="en-AU" dirty="0"/>
          </a:p>
        </p:txBody>
      </p:sp>
    </p:spTree>
    <p:extLst>
      <p:ext uri="{BB962C8B-B14F-4D97-AF65-F5344CB8AC3E}">
        <p14:creationId xmlns:p14="http://schemas.microsoft.com/office/powerpoint/2010/main" val="2364584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FF35C4-53DD-40CC-97CB-E6B35CB4D29E}" type="slidenum">
              <a:rPr lang="en-AU" smtClean="0"/>
              <a:t>11</a:t>
            </a:fld>
            <a:endParaRPr lang="en-AU" dirty="0"/>
          </a:p>
        </p:txBody>
      </p:sp>
    </p:spTree>
    <p:extLst>
      <p:ext uri="{BB962C8B-B14F-4D97-AF65-F5344CB8AC3E}">
        <p14:creationId xmlns:p14="http://schemas.microsoft.com/office/powerpoint/2010/main" val="4065321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FF35C4-53DD-40CC-97CB-E6B35CB4D29E}" type="slidenum">
              <a:rPr lang="en-AU" smtClean="0"/>
              <a:t>12</a:t>
            </a:fld>
            <a:endParaRPr lang="en-AU" dirty="0"/>
          </a:p>
        </p:txBody>
      </p:sp>
    </p:spTree>
    <p:extLst>
      <p:ext uri="{BB962C8B-B14F-4D97-AF65-F5344CB8AC3E}">
        <p14:creationId xmlns:p14="http://schemas.microsoft.com/office/powerpoint/2010/main" val="499106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FF35C4-53DD-40CC-97CB-E6B35CB4D29E}" type="slidenum">
              <a:rPr lang="en-AU" smtClean="0"/>
              <a:t>13</a:t>
            </a:fld>
            <a:endParaRPr lang="en-AU" dirty="0"/>
          </a:p>
        </p:txBody>
      </p:sp>
    </p:spTree>
    <p:extLst>
      <p:ext uri="{BB962C8B-B14F-4D97-AF65-F5344CB8AC3E}">
        <p14:creationId xmlns:p14="http://schemas.microsoft.com/office/powerpoint/2010/main" val="3857838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FF35C4-53DD-40CC-97CB-E6B35CB4D29E}" type="slidenum">
              <a:rPr lang="en-AU" smtClean="0"/>
              <a:t>14</a:t>
            </a:fld>
            <a:endParaRPr lang="en-AU" dirty="0"/>
          </a:p>
        </p:txBody>
      </p:sp>
    </p:spTree>
    <p:extLst>
      <p:ext uri="{BB962C8B-B14F-4D97-AF65-F5344CB8AC3E}">
        <p14:creationId xmlns:p14="http://schemas.microsoft.com/office/powerpoint/2010/main" val="2629493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DC175A3-6DD0-4FF4-8649-F2A6FC5A955B}" type="slidenum">
              <a:rPr lang="en-AU" smtClean="0"/>
              <a:t>15</a:t>
            </a:fld>
            <a:endParaRPr lang="en-AU"/>
          </a:p>
        </p:txBody>
      </p:sp>
    </p:spTree>
    <p:extLst>
      <p:ext uri="{BB962C8B-B14F-4D97-AF65-F5344CB8AC3E}">
        <p14:creationId xmlns:p14="http://schemas.microsoft.com/office/powerpoint/2010/main" val="2846483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4BD50AC-223A-4EAC-8F68-73DA30C3C40A}" type="slidenum">
              <a:rPr lang="en-AU" smtClean="0">
                <a:solidFill>
                  <a:prstClr val="black"/>
                </a:solidFill>
              </a:rPr>
              <a:pPr/>
              <a:t>16</a:t>
            </a:fld>
            <a:endParaRPr lang="en-AU">
              <a:solidFill>
                <a:prstClr val="black"/>
              </a:solidFill>
            </a:endParaRPr>
          </a:p>
        </p:txBody>
      </p:sp>
    </p:spTree>
    <p:extLst>
      <p:ext uri="{BB962C8B-B14F-4D97-AF65-F5344CB8AC3E}">
        <p14:creationId xmlns:p14="http://schemas.microsoft.com/office/powerpoint/2010/main" val="3927320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2BFF35C4-53DD-40CC-97CB-E6B35CB4D29E}" type="slidenum">
              <a:rPr lang="en-AU" smtClean="0"/>
              <a:t>17</a:t>
            </a:fld>
            <a:endParaRPr lang="en-AU" dirty="0"/>
          </a:p>
        </p:txBody>
      </p:sp>
    </p:spTree>
    <p:extLst>
      <p:ext uri="{BB962C8B-B14F-4D97-AF65-F5344CB8AC3E}">
        <p14:creationId xmlns:p14="http://schemas.microsoft.com/office/powerpoint/2010/main" val="1722511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4BD50AC-223A-4EAC-8F68-73DA30C3C40A}" type="slidenum">
              <a:rPr lang="en-AU" smtClean="0"/>
              <a:t>18</a:t>
            </a:fld>
            <a:endParaRPr lang="en-AU"/>
          </a:p>
        </p:txBody>
      </p:sp>
    </p:spTree>
    <p:extLst>
      <p:ext uri="{BB962C8B-B14F-4D97-AF65-F5344CB8AC3E}">
        <p14:creationId xmlns:p14="http://schemas.microsoft.com/office/powerpoint/2010/main" val="517039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dirty="0"/>
          </a:p>
        </p:txBody>
      </p:sp>
      <p:sp>
        <p:nvSpPr>
          <p:cNvPr id="4" name="Slide Number Placeholder 3"/>
          <p:cNvSpPr>
            <a:spLocks noGrp="1"/>
          </p:cNvSpPr>
          <p:nvPr>
            <p:ph type="sldNum" sz="quarter" idx="10"/>
          </p:nvPr>
        </p:nvSpPr>
        <p:spPr/>
        <p:txBody>
          <a:bodyPr/>
          <a:lstStyle/>
          <a:p>
            <a:fld id="{2BFF35C4-53DD-40CC-97CB-E6B35CB4D29E}" type="slidenum">
              <a:rPr lang="en-AU" smtClean="0"/>
              <a:t>19</a:t>
            </a:fld>
            <a:endParaRPr lang="en-AU" dirty="0"/>
          </a:p>
        </p:txBody>
      </p:sp>
    </p:spTree>
    <p:extLst>
      <p:ext uri="{BB962C8B-B14F-4D97-AF65-F5344CB8AC3E}">
        <p14:creationId xmlns:p14="http://schemas.microsoft.com/office/powerpoint/2010/main" val="12337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defTabSz="914298">
              <a:defRPr/>
            </a:pPr>
            <a:fld id="{B4BD50AC-223A-4EAC-8F68-73DA30C3C40A}" type="slidenum">
              <a:rPr lang="en-AU">
                <a:solidFill>
                  <a:prstClr val="black"/>
                </a:solidFill>
                <a:latin typeface="Calibri" panose="020F0502020204030204"/>
              </a:rPr>
              <a:pPr defTabSz="914298">
                <a:defRPr/>
              </a:pPr>
              <a:t>2</a:t>
            </a:fld>
            <a:endParaRPr lang="en-AU">
              <a:solidFill>
                <a:prstClr val="black"/>
              </a:solidFill>
              <a:latin typeface="Calibri" panose="020F0502020204030204"/>
            </a:endParaRPr>
          </a:p>
        </p:txBody>
      </p:sp>
    </p:spTree>
    <p:extLst>
      <p:ext uri="{BB962C8B-B14F-4D97-AF65-F5344CB8AC3E}">
        <p14:creationId xmlns:p14="http://schemas.microsoft.com/office/powerpoint/2010/main" val="3091715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4BD50AC-223A-4EAC-8F68-73DA30C3C40A}" type="slidenum">
              <a:rPr lang="en-AU" smtClean="0">
                <a:solidFill>
                  <a:prstClr val="black"/>
                </a:solidFill>
              </a:rPr>
              <a:pPr/>
              <a:t>20</a:t>
            </a:fld>
            <a:endParaRPr lang="en-AU">
              <a:solidFill>
                <a:prstClr val="black"/>
              </a:solidFill>
            </a:endParaRPr>
          </a:p>
        </p:txBody>
      </p:sp>
    </p:spTree>
    <p:extLst>
      <p:ext uri="{BB962C8B-B14F-4D97-AF65-F5344CB8AC3E}">
        <p14:creationId xmlns:p14="http://schemas.microsoft.com/office/powerpoint/2010/main" val="996043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4BD50AC-223A-4EAC-8F68-73DA30C3C40A}" type="slidenum">
              <a:rPr lang="en-AU" smtClean="0"/>
              <a:t>21</a:t>
            </a:fld>
            <a:endParaRPr lang="en-AU"/>
          </a:p>
        </p:txBody>
      </p:sp>
    </p:spTree>
    <p:extLst>
      <p:ext uri="{BB962C8B-B14F-4D97-AF65-F5344CB8AC3E}">
        <p14:creationId xmlns:p14="http://schemas.microsoft.com/office/powerpoint/2010/main" val="2432509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4BD50AC-223A-4EAC-8F68-73DA30C3C40A}" type="slidenum">
              <a:rPr lang="en-AU" smtClean="0"/>
              <a:t>22</a:t>
            </a:fld>
            <a:endParaRPr lang="en-AU"/>
          </a:p>
        </p:txBody>
      </p:sp>
    </p:spTree>
    <p:extLst>
      <p:ext uri="{BB962C8B-B14F-4D97-AF65-F5344CB8AC3E}">
        <p14:creationId xmlns:p14="http://schemas.microsoft.com/office/powerpoint/2010/main" val="2076884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4BD50AC-223A-4EAC-8F68-73DA30C3C40A}" type="slidenum">
              <a:rPr lang="en-AU" smtClean="0"/>
              <a:t>23</a:t>
            </a:fld>
            <a:endParaRPr lang="en-AU"/>
          </a:p>
        </p:txBody>
      </p:sp>
    </p:spTree>
    <p:extLst>
      <p:ext uri="{BB962C8B-B14F-4D97-AF65-F5344CB8AC3E}">
        <p14:creationId xmlns:p14="http://schemas.microsoft.com/office/powerpoint/2010/main" val="84089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4BD50AC-223A-4EAC-8F68-73DA30C3C40A}" type="slidenum">
              <a:rPr lang="en-AU" smtClean="0"/>
              <a:t>24</a:t>
            </a:fld>
            <a:endParaRPr lang="en-AU"/>
          </a:p>
        </p:txBody>
      </p:sp>
    </p:spTree>
    <p:extLst>
      <p:ext uri="{BB962C8B-B14F-4D97-AF65-F5344CB8AC3E}">
        <p14:creationId xmlns:p14="http://schemas.microsoft.com/office/powerpoint/2010/main" val="1268904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defTabSz="911200"/>
            <a:fld id="{B4BD50AC-223A-4EAC-8F68-73DA30C3C40A}" type="slidenum">
              <a:rPr lang="en-AU">
                <a:solidFill>
                  <a:prstClr val="black"/>
                </a:solidFill>
                <a:latin typeface="Calibri" panose="020F0502020204030204"/>
              </a:rPr>
              <a:pPr defTabSz="911200"/>
              <a:t>25</a:t>
            </a:fld>
            <a:endParaRPr lang="en-AU">
              <a:solidFill>
                <a:prstClr val="black"/>
              </a:solidFill>
              <a:latin typeface="Calibri" panose="020F0502020204030204"/>
            </a:endParaRPr>
          </a:p>
        </p:txBody>
      </p:sp>
    </p:spTree>
    <p:extLst>
      <p:ext uri="{BB962C8B-B14F-4D97-AF65-F5344CB8AC3E}">
        <p14:creationId xmlns:p14="http://schemas.microsoft.com/office/powerpoint/2010/main" val="2619841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BFF35C4-53DD-40CC-97CB-E6B35CB4D29E}" type="slidenum">
              <a:rPr lang="en-AU" smtClean="0"/>
              <a:t>26</a:t>
            </a:fld>
            <a:endParaRPr lang="en-AU" dirty="0"/>
          </a:p>
        </p:txBody>
      </p:sp>
    </p:spTree>
    <p:extLst>
      <p:ext uri="{BB962C8B-B14F-4D97-AF65-F5344CB8AC3E}">
        <p14:creationId xmlns:p14="http://schemas.microsoft.com/office/powerpoint/2010/main" val="2382883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B4BD50AC-223A-4EAC-8F68-73DA30C3C40A}" type="slidenum">
              <a:rPr lang="en-AU" smtClean="0"/>
              <a:t>3</a:t>
            </a:fld>
            <a:endParaRPr lang="en-AU"/>
          </a:p>
        </p:txBody>
      </p:sp>
    </p:spTree>
    <p:extLst>
      <p:ext uri="{BB962C8B-B14F-4D97-AF65-F5344CB8AC3E}">
        <p14:creationId xmlns:p14="http://schemas.microsoft.com/office/powerpoint/2010/main" val="2461888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2BFF35C4-53DD-40CC-97CB-E6B35CB4D29E}" type="slidenum">
              <a:rPr lang="en-AU" smtClean="0"/>
              <a:t>4</a:t>
            </a:fld>
            <a:endParaRPr lang="en-AU" dirty="0"/>
          </a:p>
        </p:txBody>
      </p:sp>
    </p:spTree>
    <p:extLst>
      <p:ext uri="{BB962C8B-B14F-4D97-AF65-F5344CB8AC3E}">
        <p14:creationId xmlns:p14="http://schemas.microsoft.com/office/powerpoint/2010/main" val="3306657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2BFF35C4-53DD-40CC-97CB-E6B35CB4D29E}" type="slidenum">
              <a:rPr lang="en-AU" smtClean="0"/>
              <a:t>5</a:t>
            </a:fld>
            <a:endParaRPr lang="en-AU" dirty="0"/>
          </a:p>
        </p:txBody>
      </p:sp>
    </p:spTree>
    <p:extLst>
      <p:ext uri="{BB962C8B-B14F-4D97-AF65-F5344CB8AC3E}">
        <p14:creationId xmlns:p14="http://schemas.microsoft.com/office/powerpoint/2010/main" val="388446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4BD50AC-223A-4EAC-8F68-73DA30C3C40A}" type="slidenum">
              <a:rPr lang="en-AU" smtClean="0"/>
              <a:t>6</a:t>
            </a:fld>
            <a:endParaRPr lang="en-AU"/>
          </a:p>
        </p:txBody>
      </p:sp>
    </p:spTree>
    <p:extLst>
      <p:ext uri="{BB962C8B-B14F-4D97-AF65-F5344CB8AC3E}">
        <p14:creationId xmlns:p14="http://schemas.microsoft.com/office/powerpoint/2010/main" val="3927320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4BD50AC-223A-4EAC-8F68-73DA30C3C40A}" type="slidenum">
              <a:rPr lang="en-AU" smtClean="0"/>
              <a:t>7</a:t>
            </a:fld>
            <a:endParaRPr lang="en-AU"/>
          </a:p>
        </p:txBody>
      </p:sp>
    </p:spTree>
    <p:extLst>
      <p:ext uri="{BB962C8B-B14F-4D97-AF65-F5344CB8AC3E}">
        <p14:creationId xmlns:p14="http://schemas.microsoft.com/office/powerpoint/2010/main" val="4080145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FF35C4-53DD-40CC-97CB-E6B35CB4D29E}" type="slidenum">
              <a:rPr lang="en-AU" smtClean="0"/>
              <a:t>8</a:t>
            </a:fld>
            <a:endParaRPr lang="en-AU" dirty="0"/>
          </a:p>
        </p:txBody>
      </p:sp>
    </p:spTree>
    <p:extLst>
      <p:ext uri="{BB962C8B-B14F-4D97-AF65-F5344CB8AC3E}">
        <p14:creationId xmlns:p14="http://schemas.microsoft.com/office/powerpoint/2010/main" val="1211665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FF35C4-53DD-40CC-97CB-E6B35CB4D29E}" type="slidenum">
              <a:rPr lang="en-AU" smtClean="0"/>
              <a:t>9</a:t>
            </a:fld>
            <a:endParaRPr lang="en-AU" dirty="0"/>
          </a:p>
        </p:txBody>
      </p:sp>
    </p:spTree>
    <p:extLst>
      <p:ext uri="{BB962C8B-B14F-4D97-AF65-F5344CB8AC3E}">
        <p14:creationId xmlns:p14="http://schemas.microsoft.com/office/powerpoint/2010/main" val="2162651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AEDA1B7-AD2D-4359-A45A-0AB60FF3E047}" type="datetimeFigureOut">
              <a:rPr lang="en-AU" smtClean="0"/>
              <a:t>18/12/2017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54C9F11-0E80-4B6E-A2BB-6A5FAA169797}" type="slidenum">
              <a:rPr lang="en-AU" smtClean="0"/>
              <a:t>‹#›</a:t>
            </a:fld>
            <a:endParaRPr lang="en-AU" dirty="0"/>
          </a:p>
        </p:txBody>
      </p:sp>
    </p:spTree>
    <p:extLst>
      <p:ext uri="{BB962C8B-B14F-4D97-AF65-F5344CB8AC3E}">
        <p14:creationId xmlns:p14="http://schemas.microsoft.com/office/powerpoint/2010/main" val="3166158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AEDA1B7-AD2D-4359-A45A-0AB60FF3E047}" type="datetimeFigureOut">
              <a:rPr lang="en-AU" smtClean="0"/>
              <a:t>18/12/2017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54C9F11-0E80-4B6E-A2BB-6A5FAA169797}" type="slidenum">
              <a:rPr lang="en-AU" smtClean="0"/>
              <a:t>‹#›</a:t>
            </a:fld>
            <a:endParaRPr lang="en-AU" dirty="0"/>
          </a:p>
        </p:txBody>
      </p:sp>
    </p:spTree>
    <p:extLst>
      <p:ext uri="{BB962C8B-B14F-4D97-AF65-F5344CB8AC3E}">
        <p14:creationId xmlns:p14="http://schemas.microsoft.com/office/powerpoint/2010/main" val="56337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AEDA1B7-AD2D-4359-A45A-0AB60FF3E047}" type="datetimeFigureOut">
              <a:rPr lang="en-AU" smtClean="0"/>
              <a:t>18/12/2017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54C9F11-0E80-4B6E-A2BB-6A5FAA169797}" type="slidenum">
              <a:rPr lang="en-AU" smtClean="0"/>
              <a:t>‹#›</a:t>
            </a:fld>
            <a:endParaRPr lang="en-AU" dirty="0"/>
          </a:p>
        </p:txBody>
      </p:sp>
    </p:spTree>
    <p:extLst>
      <p:ext uri="{BB962C8B-B14F-4D97-AF65-F5344CB8AC3E}">
        <p14:creationId xmlns:p14="http://schemas.microsoft.com/office/powerpoint/2010/main" val="26226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AEDA1B7-AD2D-4359-A45A-0AB60FF3E047}" type="datetimeFigureOut">
              <a:rPr lang="en-AU" smtClean="0"/>
              <a:t>18/12/2017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54C9F11-0E80-4B6E-A2BB-6A5FAA169797}" type="slidenum">
              <a:rPr lang="en-AU" smtClean="0"/>
              <a:t>‹#›</a:t>
            </a:fld>
            <a:endParaRPr lang="en-AU" dirty="0"/>
          </a:p>
        </p:txBody>
      </p:sp>
    </p:spTree>
    <p:extLst>
      <p:ext uri="{BB962C8B-B14F-4D97-AF65-F5344CB8AC3E}">
        <p14:creationId xmlns:p14="http://schemas.microsoft.com/office/powerpoint/2010/main" val="286256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DA1B7-AD2D-4359-A45A-0AB60FF3E047}" type="datetimeFigureOut">
              <a:rPr lang="en-AU" smtClean="0"/>
              <a:t>18/12/2017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54C9F11-0E80-4B6E-A2BB-6A5FAA169797}" type="slidenum">
              <a:rPr lang="en-AU" smtClean="0"/>
              <a:t>‹#›</a:t>
            </a:fld>
            <a:endParaRPr lang="en-AU" dirty="0"/>
          </a:p>
        </p:txBody>
      </p:sp>
    </p:spTree>
    <p:extLst>
      <p:ext uri="{BB962C8B-B14F-4D97-AF65-F5344CB8AC3E}">
        <p14:creationId xmlns:p14="http://schemas.microsoft.com/office/powerpoint/2010/main" val="309541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AEDA1B7-AD2D-4359-A45A-0AB60FF3E047}" type="datetimeFigureOut">
              <a:rPr lang="en-AU" smtClean="0"/>
              <a:t>18/12/2017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54C9F11-0E80-4B6E-A2BB-6A5FAA169797}" type="slidenum">
              <a:rPr lang="en-AU" smtClean="0"/>
              <a:t>‹#›</a:t>
            </a:fld>
            <a:endParaRPr lang="en-AU" dirty="0"/>
          </a:p>
        </p:txBody>
      </p:sp>
    </p:spTree>
    <p:extLst>
      <p:ext uri="{BB962C8B-B14F-4D97-AF65-F5344CB8AC3E}">
        <p14:creationId xmlns:p14="http://schemas.microsoft.com/office/powerpoint/2010/main" val="2566888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AEDA1B7-AD2D-4359-A45A-0AB60FF3E047}" type="datetimeFigureOut">
              <a:rPr lang="en-AU" smtClean="0"/>
              <a:t>18/12/2017</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754C9F11-0E80-4B6E-A2BB-6A5FAA169797}" type="slidenum">
              <a:rPr lang="en-AU" smtClean="0"/>
              <a:t>‹#›</a:t>
            </a:fld>
            <a:endParaRPr lang="en-AU" dirty="0"/>
          </a:p>
        </p:txBody>
      </p:sp>
    </p:spTree>
    <p:extLst>
      <p:ext uri="{BB962C8B-B14F-4D97-AF65-F5344CB8AC3E}">
        <p14:creationId xmlns:p14="http://schemas.microsoft.com/office/powerpoint/2010/main" val="277101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AEDA1B7-AD2D-4359-A45A-0AB60FF3E047}" type="datetimeFigureOut">
              <a:rPr lang="en-AU" smtClean="0"/>
              <a:t>18/12/2017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754C9F11-0E80-4B6E-A2BB-6A5FAA169797}" type="slidenum">
              <a:rPr lang="en-AU" smtClean="0"/>
              <a:t>‹#›</a:t>
            </a:fld>
            <a:endParaRPr lang="en-AU" dirty="0"/>
          </a:p>
        </p:txBody>
      </p:sp>
    </p:spTree>
    <p:extLst>
      <p:ext uri="{BB962C8B-B14F-4D97-AF65-F5344CB8AC3E}">
        <p14:creationId xmlns:p14="http://schemas.microsoft.com/office/powerpoint/2010/main" val="3394067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DA1B7-AD2D-4359-A45A-0AB60FF3E047}" type="datetimeFigureOut">
              <a:rPr lang="en-AU" smtClean="0"/>
              <a:t>18/12/2017</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754C9F11-0E80-4B6E-A2BB-6A5FAA169797}" type="slidenum">
              <a:rPr lang="en-AU" smtClean="0"/>
              <a:t>‹#›</a:t>
            </a:fld>
            <a:endParaRPr lang="en-AU" dirty="0"/>
          </a:p>
        </p:txBody>
      </p:sp>
    </p:spTree>
    <p:extLst>
      <p:ext uri="{BB962C8B-B14F-4D97-AF65-F5344CB8AC3E}">
        <p14:creationId xmlns:p14="http://schemas.microsoft.com/office/powerpoint/2010/main" val="384146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EDA1B7-AD2D-4359-A45A-0AB60FF3E047}" type="datetimeFigureOut">
              <a:rPr lang="en-AU" smtClean="0"/>
              <a:t>18/12/2017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54C9F11-0E80-4B6E-A2BB-6A5FAA169797}" type="slidenum">
              <a:rPr lang="en-AU" smtClean="0"/>
              <a:t>‹#›</a:t>
            </a:fld>
            <a:endParaRPr lang="en-AU" dirty="0"/>
          </a:p>
        </p:txBody>
      </p:sp>
    </p:spTree>
    <p:extLst>
      <p:ext uri="{BB962C8B-B14F-4D97-AF65-F5344CB8AC3E}">
        <p14:creationId xmlns:p14="http://schemas.microsoft.com/office/powerpoint/2010/main" val="415099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EDA1B7-AD2D-4359-A45A-0AB60FF3E047}" type="datetimeFigureOut">
              <a:rPr lang="en-AU" smtClean="0"/>
              <a:t>18/12/2017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54C9F11-0E80-4B6E-A2BB-6A5FAA169797}" type="slidenum">
              <a:rPr lang="en-AU" smtClean="0"/>
              <a:t>‹#›</a:t>
            </a:fld>
            <a:endParaRPr lang="en-AU" dirty="0"/>
          </a:p>
        </p:txBody>
      </p:sp>
    </p:spTree>
    <p:extLst>
      <p:ext uri="{BB962C8B-B14F-4D97-AF65-F5344CB8AC3E}">
        <p14:creationId xmlns:p14="http://schemas.microsoft.com/office/powerpoint/2010/main" val="174519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DA1B7-AD2D-4359-A45A-0AB60FF3E047}" type="datetimeFigureOut">
              <a:rPr lang="en-AU" smtClean="0"/>
              <a:t>18/12/2017</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C9F11-0E80-4B6E-A2BB-6A5FAA169797}" type="slidenum">
              <a:rPr lang="en-AU" smtClean="0"/>
              <a:t>‹#›</a:t>
            </a:fld>
            <a:endParaRPr lang="en-AU" dirty="0"/>
          </a:p>
        </p:txBody>
      </p:sp>
    </p:spTree>
    <p:extLst>
      <p:ext uri="{BB962C8B-B14F-4D97-AF65-F5344CB8AC3E}">
        <p14:creationId xmlns:p14="http://schemas.microsoft.com/office/powerpoint/2010/main" val="186531122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oel.edu.au/kit4V/" TargetMode="External"/><Relationship Id="rId3" Type="http://schemas.openxmlformats.org/officeDocument/2006/relationships/notesSlide" Target="../notesSlides/notesSlide17.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hyperlink" Target="mailto:rwright@swin.edu.a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oel.edu.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OEL Project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9360" y="367568"/>
            <a:ext cx="4538789" cy="48616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5661248"/>
            <a:ext cx="1811041" cy="90872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9360" y="5813383"/>
            <a:ext cx="2414648" cy="639953"/>
          </a:xfrm>
          <a:prstGeom prst="rect">
            <a:avLst/>
          </a:prstGeom>
        </p:spPr>
      </p:pic>
    </p:spTree>
    <p:extLst>
      <p:ext uri="{BB962C8B-B14F-4D97-AF65-F5344CB8AC3E}">
        <p14:creationId xmlns:p14="http://schemas.microsoft.com/office/powerpoint/2010/main" val="1426323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692696"/>
            <a:ext cx="7308304" cy="136533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2131239"/>
            <a:ext cx="7308304" cy="136533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3569782"/>
            <a:ext cx="7308304" cy="136533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608" y="5008325"/>
            <a:ext cx="7308304" cy="1365339"/>
          </a:xfrm>
          <a:prstGeom prst="rect">
            <a:avLst/>
          </a:prstGeom>
        </p:spPr>
      </p:pic>
    </p:spTree>
    <p:extLst>
      <p:ext uri="{BB962C8B-B14F-4D97-AF65-F5344CB8AC3E}">
        <p14:creationId xmlns:p14="http://schemas.microsoft.com/office/powerpoint/2010/main" val="1413587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cx2="http://schemas.microsoft.com/office/drawing/2015/10/21/chartex" xmlns="" Requires="cx2">
          <p:graphicFrame>
            <p:nvGraphicFramePr>
              <p:cNvPr id="7" name="Chart 6">
                <a:extLst>
                  <a:ext uri="{FF2B5EF4-FFF2-40B4-BE49-F238E27FC236}">
                    <a16:creationId xmlns:a16="http://schemas.microsoft.com/office/drawing/2014/main" id="{F62697D9-19C9-48BC-8B60-10363EC6A175}"/>
                  </a:ext>
                </a:extLst>
              </p:cNvPr>
              <p:cNvGraphicFramePr/>
              <p:nvPr>
                <p:extLst>
                  <p:ext uri="{D42A27DB-BD31-4B8C-83A1-F6EECF244321}">
                    <p14:modId xmlns:p14="http://schemas.microsoft.com/office/powerpoint/2010/main" val="2377029996"/>
                  </p:ext>
                </p:extLst>
              </p:nvPr>
            </p:nvGraphicFramePr>
            <p:xfrm>
              <a:off x="0" y="1844824"/>
              <a:ext cx="9001125" cy="4114799"/>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7" name="Chart 6">
                <a:extLst>
                  <a:ext uri="{FF2B5EF4-FFF2-40B4-BE49-F238E27FC236}">
                    <a16:creationId xmlns:a16="http://schemas.microsoft.com/office/drawing/2014/main" xmlns="" id="{F62697D9-19C9-48BC-8B60-10363EC6A175}"/>
                  </a:ext>
                </a:extLst>
              </p:cNvPr>
              <p:cNvPicPr>
                <a:picLocks noGrp="1" noRot="1" noChangeAspect="1" noMove="1" noResize="1" noEditPoints="1" noAdjustHandles="1" noChangeArrowheads="1" noChangeShapeType="1"/>
              </p:cNvPicPr>
              <p:nvPr/>
            </p:nvPicPr>
            <p:blipFill>
              <a:blip r:embed="rId4"/>
              <a:stretch>
                <a:fillRect/>
              </a:stretch>
            </p:blipFill>
            <p:spPr>
              <a:xfrm>
                <a:off x="0" y="1844824"/>
                <a:ext cx="9001125" cy="4114799"/>
              </a:xfrm>
              <a:prstGeom prst="rect">
                <a:avLst/>
              </a:prstGeom>
            </p:spPr>
          </p:pic>
        </mc:Fallback>
      </mc:AlternateContent>
      <p:sp>
        <p:nvSpPr>
          <p:cNvPr id="2" name="TextBox 1"/>
          <p:cNvSpPr txBox="1"/>
          <p:nvPr/>
        </p:nvSpPr>
        <p:spPr>
          <a:xfrm>
            <a:off x="1586048" y="450100"/>
            <a:ext cx="7234424" cy="954107"/>
          </a:xfrm>
          <a:prstGeom prst="rect">
            <a:avLst/>
          </a:prstGeom>
          <a:noFill/>
        </p:spPr>
        <p:txBody>
          <a:bodyPr wrap="square" rtlCol="0">
            <a:spAutoFit/>
          </a:bodyPr>
          <a:lstStyle/>
          <a:p>
            <a:r>
              <a:rPr lang="en-AU" sz="2800" dirty="0">
                <a:latin typeface="Arial" panose="020B0604020202020204" pitchFamily="34" charset="0"/>
                <a:cs typeface="Arial" panose="020B0604020202020204" pitchFamily="34" charset="0"/>
              </a:rPr>
              <a:t>Platforms </a:t>
            </a:r>
            <a:r>
              <a:rPr lang="en-AU" sz="2800" dirty="0">
                <a:latin typeface="Arial" panose="020B0604020202020204" pitchFamily="34" charset="0"/>
                <a:ea typeface="Calibri" panose="020F0502020204030204" pitchFamily="34" charset="0"/>
                <a:cs typeface="Arial" panose="020B0604020202020204" pitchFamily="34" charset="0"/>
              </a:rPr>
              <a:t>used by Australian universities to deliver open educational services </a:t>
            </a:r>
            <a:endParaRPr lang="en-AU" sz="28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366688"/>
            <a:ext cx="1046496" cy="1120933"/>
          </a:xfrm>
          <a:prstGeom prst="rect">
            <a:avLst/>
          </a:prstGeom>
        </p:spPr>
      </p:pic>
      <p:pic>
        <p:nvPicPr>
          <p:cNvPr id="12"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spTree>
    <p:extLst>
      <p:ext uri="{BB962C8B-B14F-4D97-AF65-F5344CB8AC3E}">
        <p14:creationId xmlns:p14="http://schemas.microsoft.com/office/powerpoint/2010/main" val="130522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511655"/>
            <a:ext cx="6946392" cy="1077218"/>
          </a:xfrm>
          <a:prstGeom prst="rect">
            <a:avLst/>
          </a:prstGeom>
          <a:noFill/>
        </p:spPr>
        <p:txBody>
          <a:bodyPr wrap="square" rtlCol="0">
            <a:spAutoFit/>
          </a:bodyPr>
          <a:lstStyle/>
          <a:p>
            <a:r>
              <a:rPr lang="en-AU" sz="3200" dirty="0" smtClean="0">
                <a:latin typeface="Arial" panose="020B0604020202020204" pitchFamily="34" charset="0"/>
                <a:ea typeface="Calibri" panose="020F0502020204030204" pitchFamily="34" charset="0"/>
              </a:rPr>
              <a:t>Why are Australian Universities participating in open education?</a:t>
            </a:r>
            <a:endParaRPr lang="en-AU" sz="3200" dirty="0">
              <a:latin typeface="Arial" panose="020B0604020202020204" pitchFamily="34" charset="0"/>
              <a:cs typeface="Arial" panose="020B0604020202020204" pitchFamily="34" charset="0"/>
            </a:endParaRPr>
          </a:p>
        </p:txBody>
      </p:sp>
      <p:sp>
        <p:nvSpPr>
          <p:cNvPr id="4" name="Content Placeholder 5"/>
          <p:cNvSpPr>
            <a:spLocks noGrp="1"/>
          </p:cNvSpPr>
          <p:nvPr>
            <p:ph idx="1"/>
          </p:nvPr>
        </p:nvSpPr>
        <p:spPr>
          <a:xfrm>
            <a:off x="508018" y="2276872"/>
            <a:ext cx="8229600" cy="3744416"/>
          </a:xfrm>
        </p:spPr>
        <p:txBody>
          <a:bodyPr>
            <a:normAutofit lnSpcReduction="10000"/>
          </a:bodyPr>
          <a:lstStyle/>
          <a:p>
            <a:pPr>
              <a:spcAft>
                <a:spcPts val="1200"/>
              </a:spcAft>
            </a:pPr>
            <a:r>
              <a:rPr lang="en-AU" sz="2400" dirty="0">
                <a:latin typeface="Arial" panose="020B0604020202020204" pitchFamily="34" charset="0"/>
                <a:ea typeface="Calibri" panose="020F0502020204030204" pitchFamily="34" charset="0"/>
              </a:rPr>
              <a:t>R</a:t>
            </a:r>
            <a:r>
              <a:rPr lang="en-AU" sz="2400" dirty="0" smtClean="0">
                <a:latin typeface="Arial" panose="020B0604020202020204" pitchFamily="34" charset="0"/>
                <a:ea typeface="Calibri" panose="020F0502020204030204" pitchFamily="34" charset="0"/>
              </a:rPr>
              <a:t>easons OER/OEP considered ‘very important’</a:t>
            </a:r>
          </a:p>
          <a:p>
            <a:pPr lvl="1"/>
            <a:r>
              <a:rPr lang="en-AU" sz="2000" dirty="0" smtClean="0">
                <a:latin typeface="Arial" panose="020B0604020202020204" pitchFamily="34" charset="0"/>
                <a:ea typeface="Calibri" panose="020F0502020204030204" pitchFamily="34" charset="0"/>
              </a:rPr>
              <a:t>59% - enhancing </a:t>
            </a:r>
            <a:r>
              <a:rPr lang="en-AU" sz="2000" dirty="0">
                <a:latin typeface="Arial" panose="020B0604020202020204" pitchFamily="34" charset="0"/>
                <a:ea typeface="Calibri" panose="020F0502020204030204" pitchFamily="34" charset="0"/>
              </a:rPr>
              <a:t>global profile of </a:t>
            </a:r>
            <a:r>
              <a:rPr lang="en-AU" sz="2000" dirty="0" smtClean="0">
                <a:latin typeface="Arial" panose="020B0604020202020204" pitchFamily="34" charset="0"/>
                <a:ea typeface="Calibri" panose="020F0502020204030204" pitchFamily="34" charset="0"/>
              </a:rPr>
              <a:t>institution</a:t>
            </a:r>
            <a:endParaRPr lang="en-AU" sz="2000" dirty="0">
              <a:latin typeface="Arial" panose="020B0604020202020204" pitchFamily="34" charset="0"/>
              <a:ea typeface="Calibri" panose="020F0502020204030204" pitchFamily="34" charset="0"/>
            </a:endParaRPr>
          </a:p>
          <a:p>
            <a:pPr lvl="1"/>
            <a:r>
              <a:rPr lang="en-AU" sz="2000" dirty="0" smtClean="0">
                <a:latin typeface="Arial" panose="020B0604020202020204" pitchFamily="34" charset="0"/>
                <a:ea typeface="Calibri" panose="020F0502020204030204" pitchFamily="34" charset="0"/>
              </a:rPr>
              <a:t>54% - attracting </a:t>
            </a:r>
            <a:r>
              <a:rPr lang="en-AU" sz="2000" dirty="0">
                <a:latin typeface="Arial" panose="020B0604020202020204" pitchFamily="34" charset="0"/>
                <a:ea typeface="Calibri" panose="020F0502020204030204" pitchFamily="34" charset="0"/>
              </a:rPr>
              <a:t>more/new </a:t>
            </a:r>
            <a:r>
              <a:rPr lang="en-AU" sz="2000" dirty="0" smtClean="0">
                <a:latin typeface="Arial" panose="020B0604020202020204" pitchFamily="34" charset="0"/>
                <a:ea typeface="Calibri" panose="020F0502020204030204" pitchFamily="34" charset="0"/>
              </a:rPr>
              <a:t>students</a:t>
            </a:r>
            <a:endParaRPr lang="en-AU" sz="2000" dirty="0">
              <a:latin typeface="Arial" panose="020B0604020202020204" pitchFamily="34" charset="0"/>
              <a:ea typeface="Calibri" panose="020F0502020204030204" pitchFamily="34" charset="0"/>
            </a:endParaRPr>
          </a:p>
          <a:p>
            <a:pPr lvl="1"/>
            <a:r>
              <a:rPr lang="en-AU" sz="2000" dirty="0" smtClean="0">
                <a:latin typeface="Arial" panose="020B0604020202020204" pitchFamily="34" charset="0"/>
                <a:ea typeface="Calibri" panose="020F0502020204030204" pitchFamily="34" charset="0"/>
              </a:rPr>
              <a:t>53% - innovating </a:t>
            </a:r>
            <a:r>
              <a:rPr lang="en-AU" sz="2000" dirty="0">
                <a:latin typeface="Arial" panose="020B0604020202020204" pitchFamily="34" charset="0"/>
                <a:ea typeface="Calibri" panose="020F0502020204030204" pitchFamily="34" charset="0"/>
              </a:rPr>
              <a:t>design of learning </a:t>
            </a:r>
            <a:r>
              <a:rPr lang="en-AU" sz="2000" dirty="0" smtClean="0">
                <a:latin typeface="Arial" panose="020B0604020202020204" pitchFamily="34" charset="0"/>
                <a:ea typeface="Calibri" panose="020F0502020204030204" pitchFamily="34" charset="0"/>
              </a:rPr>
              <a:t>resources</a:t>
            </a:r>
            <a:endParaRPr lang="en-AU" sz="2000" dirty="0">
              <a:latin typeface="Arial" panose="020B0604020202020204" pitchFamily="34" charset="0"/>
              <a:ea typeface="Calibri" panose="020F0502020204030204" pitchFamily="34" charset="0"/>
            </a:endParaRPr>
          </a:p>
          <a:p>
            <a:pPr lvl="1"/>
            <a:r>
              <a:rPr lang="en-AU" sz="2000" dirty="0" smtClean="0">
                <a:latin typeface="Arial" panose="020B0604020202020204" pitchFamily="34" charset="0"/>
                <a:ea typeface="Calibri" panose="020F0502020204030204" pitchFamily="34" charset="0"/>
              </a:rPr>
              <a:t>52% - exploring </a:t>
            </a:r>
            <a:r>
              <a:rPr lang="en-AU" sz="2000" dirty="0">
                <a:latin typeface="Arial" panose="020B0604020202020204" pitchFamily="34" charset="0"/>
                <a:ea typeface="Calibri" panose="020F0502020204030204" pitchFamily="34" charset="0"/>
              </a:rPr>
              <a:t>new pedagogical </a:t>
            </a:r>
            <a:r>
              <a:rPr lang="en-AU" sz="2000" dirty="0" smtClean="0">
                <a:latin typeface="Arial" panose="020B0604020202020204" pitchFamily="34" charset="0"/>
                <a:ea typeface="Calibri" panose="020F0502020204030204" pitchFamily="34" charset="0"/>
              </a:rPr>
              <a:t>practices</a:t>
            </a:r>
            <a:endParaRPr lang="en-AU" sz="2000" dirty="0">
              <a:latin typeface="Arial" panose="020B0604020202020204" pitchFamily="34" charset="0"/>
              <a:ea typeface="Calibri" panose="020F0502020204030204" pitchFamily="34" charset="0"/>
            </a:endParaRPr>
          </a:p>
          <a:p>
            <a:pPr lvl="1"/>
            <a:r>
              <a:rPr lang="en-AU" sz="2000" dirty="0" smtClean="0">
                <a:latin typeface="Arial" panose="020B0604020202020204" pitchFamily="34" charset="0"/>
                <a:ea typeface="Calibri" panose="020F0502020204030204" pitchFamily="34" charset="0"/>
              </a:rPr>
              <a:t>50.5% - marketing opportunities</a:t>
            </a:r>
          </a:p>
          <a:p>
            <a:pPr>
              <a:spcBef>
                <a:spcPts val="1200"/>
              </a:spcBef>
            </a:pPr>
            <a:r>
              <a:rPr lang="en-AU" sz="2400" dirty="0" smtClean="0">
                <a:latin typeface="Arial" panose="020B0604020202020204" pitchFamily="34" charset="0"/>
              </a:rPr>
              <a:t>Least important – commercial partnerships / competition</a:t>
            </a:r>
          </a:p>
          <a:p>
            <a:pPr marL="0" indent="0">
              <a:buNone/>
            </a:pPr>
            <a:endParaRPr lang="en-AU" sz="2400" dirty="0" smtClean="0">
              <a:latin typeface="Arial" panose="020B0604020202020204" pitchFamily="34" charset="0"/>
            </a:endParaRPr>
          </a:p>
          <a:p>
            <a:pPr marL="0" indent="0">
              <a:buNone/>
            </a:pPr>
            <a:r>
              <a:rPr lang="en-AU" sz="3600" i="1" dirty="0" smtClean="0">
                <a:latin typeface="Arial" panose="020B0604020202020204" pitchFamily="34" charset="0"/>
              </a:rPr>
              <a:t>♫</a:t>
            </a:r>
            <a:endParaRPr lang="en-AU" sz="3600"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66688"/>
            <a:ext cx="1046496" cy="1120933"/>
          </a:xfrm>
          <a:prstGeom prst="rect">
            <a:avLst/>
          </a:prstGeom>
        </p:spPr>
      </p:pic>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spTree>
    <p:extLst>
      <p:ext uri="{BB962C8B-B14F-4D97-AF65-F5344CB8AC3E}">
        <p14:creationId xmlns:p14="http://schemas.microsoft.com/office/powerpoint/2010/main" val="856356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511655"/>
            <a:ext cx="6552728" cy="584775"/>
          </a:xfrm>
          <a:prstGeom prst="rect">
            <a:avLst/>
          </a:prstGeom>
          <a:noFill/>
        </p:spPr>
        <p:txBody>
          <a:bodyPr wrap="square" rtlCol="0">
            <a:spAutoFit/>
          </a:bodyPr>
          <a:lstStyle/>
          <a:p>
            <a:r>
              <a:rPr lang="en-AU" sz="3200" dirty="0">
                <a:latin typeface="Arial" panose="020B0604020202020204" pitchFamily="34" charset="0"/>
                <a:ea typeface="Calibri" panose="020F0502020204030204" pitchFamily="34" charset="0"/>
              </a:rPr>
              <a:t>Intellectual </a:t>
            </a:r>
            <a:r>
              <a:rPr lang="en-AU" sz="3200" dirty="0" smtClean="0">
                <a:latin typeface="Arial" panose="020B0604020202020204" pitchFamily="34" charset="0"/>
                <a:ea typeface="Calibri" panose="020F0502020204030204" pitchFamily="34" charset="0"/>
              </a:rPr>
              <a:t>Property concerns</a:t>
            </a:r>
            <a:endParaRPr lang="en-AU" sz="3200" dirty="0">
              <a:latin typeface="Arial" panose="020B0604020202020204" pitchFamily="34" charset="0"/>
              <a:cs typeface="Arial" panose="020B0604020202020204" pitchFamily="34" charset="0"/>
            </a:endParaRPr>
          </a:p>
        </p:txBody>
      </p:sp>
      <p:sp>
        <p:nvSpPr>
          <p:cNvPr id="4" name="Content Placeholder 5"/>
          <p:cNvSpPr>
            <a:spLocks noGrp="1"/>
          </p:cNvSpPr>
          <p:nvPr>
            <p:ph idx="1"/>
          </p:nvPr>
        </p:nvSpPr>
        <p:spPr>
          <a:xfrm>
            <a:off x="508018" y="2276872"/>
            <a:ext cx="8229600" cy="3528391"/>
          </a:xfrm>
        </p:spPr>
        <p:txBody>
          <a:bodyPr>
            <a:normAutofit fontScale="92500"/>
          </a:bodyPr>
          <a:lstStyle/>
          <a:p>
            <a:pPr marL="0" indent="0">
              <a:spcAft>
                <a:spcPts val="1200"/>
              </a:spcAft>
              <a:buNone/>
            </a:pPr>
            <a:r>
              <a:rPr lang="en-AU" sz="2800" dirty="0">
                <a:latin typeface="Arial" panose="020B0604020202020204" pitchFamily="34" charset="0"/>
                <a:ea typeface="Calibri" panose="020F0502020204030204" pitchFamily="34" charset="0"/>
              </a:rPr>
              <a:t>Primary </a:t>
            </a:r>
            <a:r>
              <a:rPr lang="en-AU" sz="2800" dirty="0" smtClean="0">
                <a:latin typeface="Arial" panose="020B0604020202020204" pitchFamily="34" charset="0"/>
                <a:ea typeface="Calibri" panose="020F0502020204030204" pitchFamily="34" charset="0"/>
              </a:rPr>
              <a:t>IP concerns</a:t>
            </a:r>
            <a:endParaRPr lang="en-AU" sz="2800" dirty="0">
              <a:latin typeface="Arial" panose="020B0604020202020204" pitchFamily="34" charset="0"/>
              <a:ea typeface="Calibri" panose="020F0502020204030204" pitchFamily="34" charset="0"/>
            </a:endParaRPr>
          </a:p>
          <a:p>
            <a:pPr lvl="1"/>
            <a:r>
              <a:rPr lang="en-AU" sz="2400" dirty="0" smtClean="0">
                <a:latin typeface="Arial" panose="020B0604020202020204" pitchFamily="34" charset="0"/>
                <a:ea typeface="Calibri" panose="020F0502020204030204" pitchFamily="34" charset="0"/>
              </a:rPr>
              <a:t>88% - complexity </a:t>
            </a:r>
            <a:r>
              <a:rPr lang="en-AU" sz="2400" dirty="0">
                <a:latin typeface="Arial" panose="020B0604020202020204" pitchFamily="34" charset="0"/>
                <a:ea typeface="Calibri" panose="020F0502020204030204" pitchFamily="34" charset="0"/>
              </a:rPr>
              <a:t>of copyright and licensing (generally</a:t>
            </a:r>
            <a:r>
              <a:rPr lang="en-AU" sz="2400" dirty="0" smtClean="0">
                <a:latin typeface="Arial" panose="020B0604020202020204" pitchFamily="34" charset="0"/>
                <a:ea typeface="Calibri" panose="020F0502020204030204" pitchFamily="34" charset="0"/>
              </a:rPr>
              <a:t>)</a:t>
            </a:r>
            <a:endParaRPr lang="en-AU" sz="2400" dirty="0">
              <a:latin typeface="Arial" panose="020B0604020202020204" pitchFamily="34" charset="0"/>
              <a:ea typeface="Calibri" panose="020F0502020204030204" pitchFamily="34" charset="0"/>
            </a:endParaRPr>
          </a:p>
          <a:p>
            <a:pPr lvl="1"/>
            <a:r>
              <a:rPr lang="en-AU" sz="2400" dirty="0" smtClean="0">
                <a:latin typeface="Arial" panose="020B0604020202020204" pitchFamily="34" charset="0"/>
                <a:ea typeface="Calibri" panose="020F0502020204030204" pitchFamily="34" charset="0"/>
              </a:rPr>
              <a:t>83% - copyright </a:t>
            </a:r>
            <a:r>
              <a:rPr lang="en-AU" sz="2400" dirty="0">
                <a:latin typeface="Arial" panose="020B0604020202020204" pitchFamily="34" charset="0"/>
                <a:ea typeface="Calibri" panose="020F0502020204030204" pitchFamily="34" charset="0"/>
              </a:rPr>
              <a:t>ownership of material on the </a:t>
            </a:r>
            <a:r>
              <a:rPr lang="en-AU" sz="2400" dirty="0" smtClean="0">
                <a:latin typeface="Arial" panose="020B0604020202020204" pitchFamily="34" charset="0"/>
                <a:ea typeface="Calibri" panose="020F0502020204030204" pitchFamily="34" charset="0"/>
              </a:rPr>
              <a:t>internet</a:t>
            </a:r>
            <a:endParaRPr lang="en-AU" sz="2400" dirty="0">
              <a:latin typeface="Arial" panose="020B0604020202020204" pitchFamily="34" charset="0"/>
              <a:ea typeface="Calibri" panose="020F0502020204030204" pitchFamily="34" charset="0"/>
            </a:endParaRPr>
          </a:p>
          <a:p>
            <a:pPr lvl="1"/>
            <a:r>
              <a:rPr lang="en-AU" sz="2400" dirty="0" smtClean="0">
                <a:latin typeface="Arial" panose="020B0604020202020204" pitchFamily="34" charset="0"/>
                <a:ea typeface="Calibri" panose="020F0502020204030204" pitchFamily="34" charset="0"/>
              </a:rPr>
              <a:t>75.5% - understanding </a:t>
            </a:r>
            <a:r>
              <a:rPr lang="en-AU" sz="2400" dirty="0">
                <a:latin typeface="Arial" panose="020B0604020202020204" pitchFamily="34" charset="0"/>
                <a:ea typeface="Calibri" panose="020F0502020204030204" pitchFamily="34" charset="0"/>
              </a:rPr>
              <a:t>of open </a:t>
            </a:r>
            <a:r>
              <a:rPr lang="en-AU" sz="2400" dirty="0" smtClean="0">
                <a:latin typeface="Arial" panose="020B0604020202020204" pitchFamily="34" charset="0"/>
                <a:ea typeface="Calibri" panose="020F0502020204030204" pitchFamily="34" charset="0"/>
              </a:rPr>
              <a:t>licences</a:t>
            </a:r>
            <a:endParaRPr lang="en-AU" sz="2400" dirty="0">
              <a:latin typeface="Arial" panose="020B0604020202020204" pitchFamily="34" charset="0"/>
              <a:ea typeface="Calibri" panose="020F0502020204030204" pitchFamily="34" charset="0"/>
            </a:endParaRPr>
          </a:p>
          <a:p>
            <a:pPr lvl="1"/>
            <a:r>
              <a:rPr lang="en-AU" sz="2400" dirty="0" smtClean="0">
                <a:latin typeface="Arial" panose="020B0604020202020204" pitchFamily="34" charset="0"/>
                <a:ea typeface="Calibri" panose="020F0502020204030204" pitchFamily="34" charset="0"/>
              </a:rPr>
              <a:t>71% - risk </a:t>
            </a:r>
            <a:r>
              <a:rPr lang="en-AU" sz="2400" dirty="0">
                <a:latin typeface="Arial" panose="020B0604020202020204" pitchFamily="34" charset="0"/>
                <a:ea typeface="Calibri" panose="020F0502020204030204" pitchFamily="34" charset="0"/>
              </a:rPr>
              <a:t>of infringing someone else's copyright</a:t>
            </a:r>
            <a:r>
              <a:rPr lang="en-AU" sz="2400" dirty="0" smtClean="0">
                <a:latin typeface="Arial" panose="020B0604020202020204" pitchFamily="34" charset="0"/>
                <a:ea typeface="Calibri" panose="020F0502020204030204" pitchFamily="34" charset="0"/>
              </a:rPr>
              <a:t>’</a:t>
            </a:r>
          </a:p>
          <a:p>
            <a:endParaRPr lang="en-AU" sz="2400" dirty="0">
              <a:latin typeface="Arial" panose="020B0604020202020204" pitchFamily="34" charset="0"/>
            </a:endParaRPr>
          </a:p>
          <a:p>
            <a:pPr marL="0" indent="0">
              <a:buNone/>
            </a:pPr>
            <a:r>
              <a:rPr lang="en-AU" sz="3600" i="1" dirty="0" smtClean="0">
                <a:latin typeface="Arial" panose="020B0604020202020204" pitchFamily="34" charset="0"/>
              </a:rPr>
              <a:t>♫</a:t>
            </a:r>
            <a:endParaRPr lang="en-AU" sz="3600"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66688"/>
            <a:ext cx="1046496" cy="1120933"/>
          </a:xfrm>
          <a:prstGeom prst="rect">
            <a:avLst/>
          </a:prstGeom>
        </p:spPr>
      </p:pic>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spTree>
    <p:extLst>
      <p:ext uri="{BB962C8B-B14F-4D97-AF65-F5344CB8AC3E}">
        <p14:creationId xmlns:p14="http://schemas.microsoft.com/office/powerpoint/2010/main" val="1570993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764704"/>
            <a:ext cx="6552728" cy="1077218"/>
          </a:xfrm>
          <a:prstGeom prst="rect">
            <a:avLst/>
          </a:prstGeom>
          <a:noFill/>
        </p:spPr>
        <p:txBody>
          <a:bodyPr wrap="square" rtlCol="0">
            <a:spAutoFit/>
          </a:bodyPr>
          <a:lstStyle/>
          <a:p>
            <a:r>
              <a:rPr lang="en-AU" sz="3200" dirty="0" smtClean="0">
                <a:latin typeface="Arial" panose="020B0604020202020204" pitchFamily="34" charset="0"/>
                <a:ea typeface="Calibri" panose="020F0502020204030204" pitchFamily="34" charset="0"/>
              </a:rPr>
              <a:t>Who do staff think owns © in teaching materials?</a:t>
            </a:r>
            <a:endParaRPr lang="en-AU" sz="3200" dirty="0">
              <a:latin typeface="Arial" panose="020B0604020202020204" pitchFamily="34" charset="0"/>
              <a:cs typeface="Arial" panose="020B0604020202020204" pitchFamily="34" charset="0"/>
            </a:endParaRPr>
          </a:p>
        </p:txBody>
      </p:sp>
      <p:sp>
        <p:nvSpPr>
          <p:cNvPr id="4" name="Content Placeholder 5"/>
          <p:cNvSpPr>
            <a:spLocks noGrp="1"/>
          </p:cNvSpPr>
          <p:nvPr>
            <p:ph idx="1"/>
          </p:nvPr>
        </p:nvSpPr>
        <p:spPr>
          <a:xfrm>
            <a:off x="508018" y="2276873"/>
            <a:ext cx="8229600" cy="2952328"/>
          </a:xfrm>
        </p:spPr>
        <p:txBody>
          <a:bodyPr>
            <a:normAutofit fontScale="92500"/>
          </a:bodyPr>
          <a:lstStyle/>
          <a:p>
            <a:r>
              <a:rPr lang="en-AU" dirty="0"/>
              <a:t>48% think their institution is the primary </a:t>
            </a:r>
            <a:r>
              <a:rPr lang="en-AU" dirty="0" smtClean="0"/>
              <a:t>owner </a:t>
            </a:r>
            <a:r>
              <a:rPr lang="en-AU" dirty="0"/>
              <a:t>of copyright in </a:t>
            </a:r>
            <a:r>
              <a:rPr lang="en-AU" dirty="0" smtClean="0"/>
              <a:t>their teaching </a:t>
            </a:r>
            <a:r>
              <a:rPr lang="en-AU" dirty="0"/>
              <a:t>materials </a:t>
            </a:r>
            <a:r>
              <a:rPr lang="en-AU" dirty="0" smtClean="0"/>
              <a:t>- </a:t>
            </a:r>
            <a:r>
              <a:rPr lang="en-AU" dirty="0"/>
              <a:t>with some rights granted to them</a:t>
            </a:r>
          </a:p>
          <a:p>
            <a:endParaRPr lang="en-AU" sz="2400" dirty="0"/>
          </a:p>
          <a:p>
            <a:r>
              <a:rPr lang="en-AU" dirty="0"/>
              <a:t>30% believe their institution is the sole copyright </a:t>
            </a:r>
            <a:r>
              <a:rPr lang="en-AU" dirty="0" smtClean="0"/>
              <a:t>owner - </a:t>
            </a:r>
            <a:r>
              <a:rPr lang="en-AU" dirty="0"/>
              <a:t>with no rights granted to them</a:t>
            </a:r>
            <a:endParaRPr lang="en-AU"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66688"/>
            <a:ext cx="1046496" cy="1120933"/>
          </a:xfrm>
          <a:prstGeom prst="rect">
            <a:avLst/>
          </a:prstGeom>
        </p:spPr>
      </p:pic>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spTree>
    <p:extLst>
      <p:ext uri="{BB962C8B-B14F-4D97-AF65-F5344CB8AC3E}">
        <p14:creationId xmlns:p14="http://schemas.microsoft.com/office/powerpoint/2010/main" val="3012698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a:bodyPr>
          <a:lstStyle/>
          <a:p>
            <a:r>
              <a:rPr lang="en-AU" dirty="0">
                <a:solidFill>
                  <a:schemeClr val="tx1">
                    <a:lumMod val="75000"/>
                    <a:lumOff val="25000"/>
                  </a:schemeClr>
                </a:solidFill>
              </a:rPr>
              <a:t>Overall findings</a:t>
            </a:r>
          </a:p>
        </p:txBody>
      </p:sp>
      <p:sp>
        <p:nvSpPr>
          <p:cNvPr id="6" name="Content Placeholder 5"/>
          <p:cNvSpPr>
            <a:spLocks noGrp="1"/>
          </p:cNvSpPr>
          <p:nvPr>
            <p:ph idx="1"/>
          </p:nvPr>
        </p:nvSpPr>
        <p:spPr>
          <a:xfrm>
            <a:off x="412350" y="1716005"/>
            <a:ext cx="8252604" cy="4593315"/>
          </a:xfrm>
        </p:spPr>
        <p:txBody>
          <a:bodyPr>
            <a:normAutofit fontScale="77500" lnSpcReduction="20000"/>
          </a:bodyPr>
          <a:lstStyle/>
          <a:p>
            <a:pPr>
              <a:spcBef>
                <a:spcPts val="1200"/>
              </a:spcBef>
              <a:spcAft>
                <a:spcPts val="600"/>
              </a:spcAft>
            </a:pPr>
            <a:r>
              <a:rPr lang="en-AU" dirty="0" smtClean="0"/>
              <a:t>‘</a:t>
            </a:r>
            <a:r>
              <a:rPr lang="en-AU" dirty="0"/>
              <a:t>Open’ </a:t>
            </a:r>
            <a:r>
              <a:rPr lang="en-AU" dirty="0" smtClean="0"/>
              <a:t>online content doesn’t </a:t>
            </a:r>
            <a:r>
              <a:rPr lang="en-AU" dirty="0"/>
              <a:t>always allow </a:t>
            </a:r>
            <a:r>
              <a:rPr lang="en-AU" dirty="0" smtClean="0"/>
              <a:t>re-use</a:t>
            </a:r>
          </a:p>
          <a:p>
            <a:pPr>
              <a:spcBef>
                <a:spcPts val="1200"/>
              </a:spcBef>
              <a:spcAft>
                <a:spcPts val="600"/>
              </a:spcAft>
            </a:pPr>
            <a:r>
              <a:rPr lang="en-AU" dirty="0" smtClean="0"/>
              <a:t>Over 50% see OER/OEP as important (&amp; increasing)</a:t>
            </a:r>
          </a:p>
          <a:p>
            <a:pPr>
              <a:spcBef>
                <a:spcPts val="1200"/>
              </a:spcBef>
              <a:spcAft>
                <a:spcPts val="600"/>
              </a:spcAft>
            </a:pPr>
            <a:r>
              <a:rPr lang="en-AU" dirty="0" smtClean="0"/>
              <a:t>High volume of open video on public platforms</a:t>
            </a:r>
          </a:p>
          <a:p>
            <a:pPr>
              <a:spcBef>
                <a:spcPts val="1200"/>
              </a:spcBef>
              <a:spcAft>
                <a:spcPts val="600"/>
              </a:spcAft>
            </a:pPr>
            <a:r>
              <a:rPr lang="en-AU" dirty="0"/>
              <a:t>Policies still being </a:t>
            </a:r>
            <a:r>
              <a:rPr lang="en-AU" dirty="0" smtClean="0"/>
              <a:t>developed</a:t>
            </a:r>
          </a:p>
          <a:p>
            <a:pPr>
              <a:spcBef>
                <a:spcPts val="1200"/>
              </a:spcBef>
              <a:spcAft>
                <a:spcPts val="600"/>
              </a:spcAft>
            </a:pPr>
            <a:r>
              <a:rPr lang="en-AU" dirty="0" smtClean="0"/>
              <a:t>Lack of knowledge / concern </a:t>
            </a:r>
            <a:r>
              <a:rPr lang="en-AU" dirty="0"/>
              <a:t>about complexity of </a:t>
            </a:r>
            <a:r>
              <a:rPr lang="en-AU" dirty="0" smtClean="0"/>
              <a:t>open licensing</a:t>
            </a:r>
            <a:endParaRPr lang="en-AU" dirty="0"/>
          </a:p>
          <a:p>
            <a:pPr>
              <a:spcBef>
                <a:spcPts val="1200"/>
              </a:spcBef>
              <a:spcAft>
                <a:spcPts val="600"/>
              </a:spcAft>
            </a:pPr>
            <a:r>
              <a:rPr lang="en-AU" dirty="0"/>
              <a:t>If copyright too </a:t>
            </a:r>
            <a:r>
              <a:rPr lang="en-AU" dirty="0" smtClean="0"/>
              <a:t>difficult – OER not </a:t>
            </a:r>
            <a:r>
              <a:rPr lang="en-AU" dirty="0"/>
              <a:t>developed or </a:t>
            </a:r>
            <a:r>
              <a:rPr lang="en-AU" dirty="0" smtClean="0"/>
              <a:t>disseminated</a:t>
            </a:r>
          </a:p>
          <a:p>
            <a:pPr marL="0" indent="0">
              <a:buNone/>
            </a:pPr>
            <a:endParaRPr lang="en-AU" i="1" dirty="0" smtClean="0"/>
          </a:p>
          <a:p>
            <a:pPr marL="0" indent="0">
              <a:buNone/>
            </a:pPr>
            <a:r>
              <a:rPr lang="en-AU" sz="3900" i="1" dirty="0" smtClean="0">
                <a:latin typeface="Arial" panose="020B0604020202020204" pitchFamily="34" charset="0"/>
                <a:cs typeface="Arial" panose="020B0604020202020204" pitchFamily="34" charset="0"/>
              </a:rPr>
              <a:t>♫</a:t>
            </a:r>
            <a:endParaRPr lang="en-AU" sz="3900" dirty="0"/>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366688"/>
            <a:ext cx="1046496" cy="1120933"/>
          </a:xfrm>
          <a:prstGeom prst="rect">
            <a:avLst/>
          </a:prstGeom>
        </p:spPr>
      </p:pic>
    </p:spTree>
    <p:extLst>
      <p:ext uri="{BB962C8B-B14F-4D97-AF65-F5344CB8AC3E}">
        <p14:creationId xmlns:p14="http://schemas.microsoft.com/office/powerpoint/2010/main" val="1462885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a:bodyPr>
          <a:lstStyle/>
          <a:p>
            <a:r>
              <a:rPr lang="en-AU" sz="4000" dirty="0" smtClean="0">
                <a:solidFill>
                  <a:srgbClr val="006D4F"/>
                </a:solidFill>
              </a:rPr>
              <a:t>Development of OEL Toolkit</a:t>
            </a:r>
            <a:endParaRPr lang="en-AU" sz="4000" dirty="0">
              <a:solidFill>
                <a:srgbClr val="006D4F"/>
              </a:solidFill>
            </a:endParaRPr>
          </a:p>
        </p:txBody>
      </p:sp>
      <p:sp>
        <p:nvSpPr>
          <p:cNvPr id="6" name="Content Placeholder 5"/>
          <p:cNvSpPr>
            <a:spLocks noGrp="1"/>
          </p:cNvSpPr>
          <p:nvPr>
            <p:ph idx="1"/>
          </p:nvPr>
        </p:nvSpPr>
        <p:spPr>
          <a:xfrm>
            <a:off x="539552" y="1268760"/>
            <a:ext cx="8229600" cy="4525963"/>
          </a:xfrm>
        </p:spPr>
        <p:txBody>
          <a:bodyPr>
            <a:normAutofit/>
          </a:bodyPr>
          <a:lstStyle/>
          <a:p>
            <a:pPr marL="0" indent="0">
              <a:buNone/>
            </a:pPr>
            <a:endParaRPr lang="en-AU" sz="1400" dirty="0">
              <a:solidFill>
                <a:schemeClr val="tx1">
                  <a:lumMod val="65000"/>
                  <a:lumOff val="35000"/>
                </a:schemeClr>
              </a:solidFill>
            </a:endParaRPr>
          </a:p>
          <a:p>
            <a:pPr marL="857250" lvl="1" indent="-457200">
              <a:buFont typeface="Arial" panose="020B0604020202020204" pitchFamily="34" charset="0"/>
              <a:buChar char="•"/>
            </a:pPr>
            <a:r>
              <a:rPr lang="en-AU" sz="3200" b="1" i="1" dirty="0" smtClean="0">
                <a:solidFill>
                  <a:srgbClr val="92D050"/>
                </a:solidFill>
              </a:rPr>
              <a:t>Decision tree interface</a:t>
            </a:r>
          </a:p>
          <a:p>
            <a:pPr marL="857250" lvl="1" indent="-457200">
              <a:buFont typeface="Arial" panose="020B0604020202020204" pitchFamily="34" charset="0"/>
              <a:buChar char="•"/>
            </a:pPr>
            <a:r>
              <a:rPr lang="en-AU" sz="3200" b="1" i="1" dirty="0" smtClean="0">
                <a:solidFill>
                  <a:srgbClr val="92D050"/>
                </a:solidFill>
              </a:rPr>
              <a:t>Structured around OER dev/prod cycle </a:t>
            </a:r>
          </a:p>
          <a:p>
            <a:pPr marL="857250" lvl="1" indent="-457200">
              <a:buFont typeface="Arial" panose="020B0604020202020204" pitchFamily="34" charset="0"/>
              <a:buChar char="•"/>
            </a:pPr>
            <a:r>
              <a:rPr lang="en-AU" sz="3200" b="1" i="1" dirty="0" smtClean="0">
                <a:solidFill>
                  <a:srgbClr val="92D050"/>
                </a:solidFill>
              </a:rPr>
              <a:t>Provides personalised guidance &amp; information – not legal advice</a:t>
            </a:r>
          </a:p>
          <a:p>
            <a:pPr marL="857250" lvl="1" indent="-457200">
              <a:buFont typeface="Arial" panose="020B0604020202020204" pitchFamily="34" charset="0"/>
              <a:buChar char="•"/>
            </a:pPr>
            <a:r>
              <a:rPr lang="en-AU" sz="3200" b="1" i="1" dirty="0" smtClean="0">
                <a:solidFill>
                  <a:srgbClr val="92D050"/>
                </a:solidFill>
              </a:rPr>
              <a:t>Links to relevant external info</a:t>
            </a:r>
          </a:p>
          <a:p>
            <a:pPr marL="857250" lvl="1" indent="-457200">
              <a:buFont typeface="Arial" panose="020B0604020202020204" pitchFamily="34" charset="0"/>
              <a:buChar char="•"/>
            </a:pPr>
            <a:r>
              <a:rPr lang="en-AU" sz="3200" b="1" i="1" dirty="0" smtClean="0">
                <a:solidFill>
                  <a:srgbClr val="92D050"/>
                </a:solidFill>
              </a:rPr>
              <a:t>Based on Australian law / institutions</a:t>
            </a:r>
          </a:p>
          <a:p>
            <a:pPr marL="857250" lvl="1" indent="-457200">
              <a:buFont typeface="Arial" panose="020B0604020202020204" pitchFamily="34" charset="0"/>
              <a:buChar char="•"/>
            </a:pPr>
            <a:r>
              <a:rPr lang="en-AU" sz="3200" b="1" i="1" dirty="0" smtClean="0">
                <a:solidFill>
                  <a:srgbClr val="92D050"/>
                </a:solidFill>
              </a:rPr>
              <a:t>Developed via stakeholder workshops</a:t>
            </a:r>
            <a:endParaRPr lang="en-AU" sz="3200" b="1" i="1" dirty="0">
              <a:solidFill>
                <a:srgbClr val="92D050"/>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spTree>
    <p:extLst>
      <p:ext uri="{BB962C8B-B14F-4D97-AF65-F5344CB8AC3E}">
        <p14:creationId xmlns:p14="http://schemas.microsoft.com/office/powerpoint/2010/main" val="1951981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4555"/>
          </a:xfrm>
        </p:spPr>
        <p:txBody>
          <a:bodyPr>
            <a:normAutofit/>
          </a:bodyPr>
          <a:lstStyle/>
          <a:p>
            <a:r>
              <a:rPr lang="en-AU" dirty="0">
                <a:solidFill>
                  <a:srgbClr val="006D4F"/>
                </a:solidFill>
              </a:rPr>
              <a:t>Design and development</a:t>
            </a:r>
            <a:endParaRPr lang="en-AU" i="1" dirty="0">
              <a:solidFill>
                <a:srgbClr val="006D4F"/>
              </a:solidFill>
            </a:endParaRPr>
          </a:p>
        </p:txBody>
      </p:sp>
      <p:pic>
        <p:nvPicPr>
          <p:cNvPr id="7"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1289193"/>
            <a:ext cx="3365983" cy="2367298"/>
          </a:xfrm>
          <a:prstGeom prst="rect">
            <a:avLst/>
          </a:prstGeom>
          <a:ln>
            <a:solidFill>
              <a:schemeClr val="bg1">
                <a:lumMod val="75000"/>
              </a:schemeClr>
            </a:solidFill>
          </a:ln>
        </p:spPr>
      </p:pic>
      <p:graphicFrame>
        <p:nvGraphicFramePr>
          <p:cNvPr id="12" name="Object 11"/>
          <p:cNvGraphicFramePr>
            <a:graphicFrameLocks noChangeAspect="1"/>
          </p:cNvGraphicFramePr>
          <p:nvPr>
            <p:extLst/>
          </p:nvPr>
        </p:nvGraphicFramePr>
        <p:xfrm>
          <a:off x="2684523" y="2172773"/>
          <a:ext cx="3988618" cy="2589485"/>
        </p:xfrm>
        <a:graphic>
          <a:graphicData uri="http://schemas.openxmlformats.org/presentationml/2006/ole">
            <mc:AlternateContent xmlns:mc="http://schemas.openxmlformats.org/markup-compatibility/2006">
              <mc:Choice xmlns:v="urn:schemas-microsoft-com:vml" Requires="v">
                <p:oleObj spid="_x0000_s5248" name="Image" r:id="rId6" imgW="15314040" imgH="9955440" progId="Photoshop.Image.17">
                  <p:embed/>
                </p:oleObj>
              </mc:Choice>
              <mc:Fallback>
                <p:oleObj name="Image" r:id="rId6" imgW="15314040" imgH="9955440" progId="Photoshop.Image.17">
                  <p:embed/>
                  <p:pic>
                    <p:nvPicPr>
                      <p:cNvPr id="0" name=""/>
                      <p:cNvPicPr/>
                      <p:nvPr/>
                    </p:nvPicPr>
                    <p:blipFill>
                      <a:blip r:embed="rId7"/>
                      <a:stretch>
                        <a:fillRect/>
                      </a:stretch>
                    </p:blipFill>
                    <p:spPr>
                      <a:xfrm>
                        <a:off x="2684523" y="2172773"/>
                        <a:ext cx="3988618" cy="2589485"/>
                      </a:xfrm>
                      <a:prstGeom prst="rect">
                        <a:avLst/>
                      </a:prstGeom>
                    </p:spPr>
                  </p:pic>
                </p:oleObj>
              </mc:Fallback>
            </mc:AlternateContent>
          </a:graphicData>
        </a:graphic>
      </p:graphicFrame>
      <p:pic>
        <p:nvPicPr>
          <p:cNvPr id="11" name="Picture 10">
            <a:hlinkClick r:id="rId8"/>
          </p:cNvPr>
          <p:cNvPicPr>
            <a:picLocks noChangeAspect="1"/>
          </p:cNvPicPr>
          <p:nvPr/>
        </p:nvPicPr>
        <p:blipFill rotWithShape="1">
          <a:blip r:embed="rId9"/>
          <a:srcRect l="23225" t="2401" r="11020" b="8001"/>
          <a:stretch/>
        </p:blipFill>
        <p:spPr>
          <a:xfrm>
            <a:off x="5652120" y="2972842"/>
            <a:ext cx="3284043" cy="2517111"/>
          </a:xfrm>
          <a:prstGeom prst="rect">
            <a:avLst/>
          </a:prstGeom>
        </p:spPr>
      </p:pic>
    </p:spTree>
    <p:extLst>
      <p:ext uri="{BB962C8B-B14F-4D97-AF65-F5344CB8AC3E}">
        <p14:creationId xmlns:p14="http://schemas.microsoft.com/office/powerpoint/2010/main" val="3035173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pic>
        <p:nvPicPr>
          <p:cNvPr id="5" name="Picture 4"/>
          <p:cNvPicPr>
            <a:picLocks noChangeAspect="1"/>
          </p:cNvPicPr>
          <p:nvPr/>
        </p:nvPicPr>
        <p:blipFill rotWithShape="1">
          <a:blip r:embed="rId4"/>
          <a:srcRect t="1437" r="1872"/>
          <a:stretch/>
        </p:blipFill>
        <p:spPr>
          <a:xfrm>
            <a:off x="165269" y="836712"/>
            <a:ext cx="8746766" cy="4941911"/>
          </a:xfrm>
          <a:prstGeom prst="rect">
            <a:avLst/>
          </a:prstGeom>
          <a:effectLst>
            <a:outerShdw blurRad="63500" algn="ctr" rotWithShape="0">
              <a:prstClr val="black">
                <a:alpha val="20000"/>
              </a:prstClr>
            </a:outerShdw>
          </a:effectLst>
        </p:spPr>
      </p:pic>
    </p:spTree>
    <p:extLst>
      <p:ext uri="{BB962C8B-B14F-4D97-AF65-F5344CB8AC3E}">
        <p14:creationId xmlns:p14="http://schemas.microsoft.com/office/powerpoint/2010/main" val="2448834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48" y="194978"/>
            <a:ext cx="8229600" cy="1143000"/>
          </a:xfrm>
        </p:spPr>
        <p:txBody>
          <a:bodyPr>
            <a:normAutofit/>
          </a:bodyPr>
          <a:lstStyle/>
          <a:p>
            <a:r>
              <a:rPr lang="en-AU" dirty="0">
                <a:solidFill>
                  <a:srgbClr val="006D4F"/>
                </a:solidFill>
              </a:rPr>
              <a:t>Interactive demonstration</a:t>
            </a:r>
            <a:endParaRPr lang="en-AU" i="1" dirty="0">
              <a:solidFill>
                <a:srgbClr val="006D4F"/>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555791"/>
            <a:ext cx="7776864" cy="1746418"/>
          </a:xfrm>
          <a:prstGeom prst="rect">
            <a:avLst/>
          </a:prstGeom>
        </p:spPr>
      </p:pic>
    </p:spTree>
    <p:extLst>
      <p:ext uri="{BB962C8B-B14F-4D97-AF65-F5344CB8AC3E}">
        <p14:creationId xmlns:p14="http://schemas.microsoft.com/office/powerpoint/2010/main" val="1287107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422"/>
            <a:ext cx="8229600" cy="1426170"/>
          </a:xfrm>
        </p:spPr>
        <p:txBody>
          <a:bodyPr>
            <a:normAutofit/>
          </a:bodyPr>
          <a:lstStyle/>
          <a:p>
            <a:r>
              <a:rPr lang="en-AU" sz="4000" b="1" dirty="0" smtClean="0">
                <a:solidFill>
                  <a:srgbClr val="006D4F"/>
                </a:solidFill>
              </a:rPr>
              <a:t>Open Education Licensing: a toolkit for Australian educators</a:t>
            </a:r>
            <a:endParaRPr lang="en-AU" sz="4000" b="1" dirty="0">
              <a:solidFill>
                <a:srgbClr val="006D4F"/>
              </a:solidFill>
            </a:endParaRPr>
          </a:p>
        </p:txBody>
      </p:sp>
      <p:sp>
        <p:nvSpPr>
          <p:cNvPr id="6" name="Content Placeholder 5"/>
          <p:cNvSpPr>
            <a:spLocks noGrp="1"/>
          </p:cNvSpPr>
          <p:nvPr>
            <p:ph idx="1"/>
          </p:nvPr>
        </p:nvSpPr>
        <p:spPr>
          <a:xfrm>
            <a:off x="755576" y="2402470"/>
            <a:ext cx="8208912" cy="3096344"/>
          </a:xfrm>
        </p:spPr>
        <p:txBody>
          <a:bodyPr>
            <a:normAutofit/>
          </a:bodyPr>
          <a:lstStyle/>
          <a:p>
            <a:pPr marL="0" indent="0">
              <a:buNone/>
            </a:pPr>
            <a:endParaRPr lang="en-AU" sz="1400" dirty="0">
              <a:solidFill>
                <a:schemeClr val="tx1">
                  <a:lumMod val="65000"/>
                  <a:lumOff val="35000"/>
                </a:schemeClr>
              </a:solidFill>
            </a:endParaRPr>
          </a:p>
          <a:p>
            <a:pPr marL="580050" lvl="2" indent="0">
              <a:spcBef>
                <a:spcPts val="0"/>
              </a:spcBef>
              <a:buNone/>
            </a:pPr>
            <a:r>
              <a:rPr lang="en-AU" sz="3600" b="1" i="1" dirty="0">
                <a:solidFill>
                  <a:srgbClr val="92D050"/>
                </a:solidFill>
              </a:rPr>
              <a:t>Robin Wright</a:t>
            </a:r>
          </a:p>
          <a:p>
            <a:pPr marL="580050" lvl="2" indent="0">
              <a:spcBef>
                <a:spcPts val="0"/>
              </a:spcBef>
              <a:buNone/>
            </a:pPr>
            <a:r>
              <a:rPr lang="en-AU" sz="2800" b="1" i="1" dirty="0">
                <a:solidFill>
                  <a:srgbClr val="92D050"/>
                </a:solidFill>
              </a:rPr>
              <a:t>Manager, Licensing, Acquisitions &amp; Copyright</a:t>
            </a:r>
          </a:p>
          <a:p>
            <a:pPr marL="580050" lvl="2" indent="0">
              <a:spcBef>
                <a:spcPts val="0"/>
              </a:spcBef>
              <a:buNone/>
            </a:pPr>
            <a:r>
              <a:rPr lang="en-AU" sz="2800" b="1" i="1" dirty="0">
                <a:solidFill>
                  <a:srgbClr val="92D050"/>
                </a:solidFill>
              </a:rPr>
              <a:t>Swinburne University of </a:t>
            </a:r>
            <a:r>
              <a:rPr lang="en-AU" sz="2800" b="1" i="1" dirty="0" smtClean="0">
                <a:solidFill>
                  <a:srgbClr val="92D050"/>
                </a:solidFill>
              </a:rPr>
              <a:t>Technology</a:t>
            </a:r>
          </a:p>
          <a:p>
            <a:pPr marL="580050" lvl="2" indent="0">
              <a:spcBef>
                <a:spcPts val="0"/>
              </a:spcBef>
              <a:buNone/>
            </a:pPr>
            <a:r>
              <a:rPr lang="en-AU" sz="2800" b="1" i="1" dirty="0" smtClean="0">
                <a:solidFill>
                  <a:srgbClr val="92D050"/>
                </a:solidFill>
              </a:rPr>
              <a:t>Project leader, Open Education Licensing</a:t>
            </a:r>
            <a:endParaRPr lang="en-AU" sz="2800" b="1" i="1" dirty="0">
              <a:solidFill>
                <a:srgbClr val="92D050"/>
              </a:solidFill>
            </a:endParaRPr>
          </a:p>
          <a:p>
            <a:pPr marL="580050" lvl="2" indent="0">
              <a:spcBef>
                <a:spcPts val="0"/>
              </a:spcBef>
              <a:buNone/>
            </a:pPr>
            <a:r>
              <a:rPr lang="en-AU" sz="2800" b="1" i="1" dirty="0">
                <a:solidFill>
                  <a:srgbClr val="92D050"/>
                </a:solidFill>
              </a:rPr>
              <a:t>rwright@swin.edu.au</a:t>
            </a:r>
          </a:p>
          <a:p>
            <a:pPr marL="580050" lvl="2" indent="0">
              <a:spcBef>
                <a:spcPts val="0"/>
              </a:spcBef>
              <a:buNone/>
            </a:pPr>
            <a:r>
              <a:rPr lang="en-AU" sz="2800" b="1" i="1" dirty="0">
                <a:solidFill>
                  <a:srgbClr val="92D050"/>
                </a:solidFill>
              </a:rPr>
              <a:t>Ph: +61 3 9214 4669</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spTree>
    <p:extLst>
      <p:ext uri="{BB962C8B-B14F-4D97-AF65-F5344CB8AC3E}">
        <p14:creationId xmlns:p14="http://schemas.microsoft.com/office/powerpoint/2010/main" val="2628786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AU" dirty="0" smtClean="0">
                <a:solidFill>
                  <a:srgbClr val="006D4F"/>
                </a:solidFill>
              </a:rPr>
              <a:t>OEL Toolkit – improving understanding</a:t>
            </a:r>
            <a:endParaRPr lang="en-AU" dirty="0">
              <a:solidFill>
                <a:srgbClr val="006D4F"/>
              </a:solidFill>
            </a:endParaRPr>
          </a:p>
        </p:txBody>
      </p:sp>
      <p:sp>
        <p:nvSpPr>
          <p:cNvPr id="6" name="Content Placeholder 5"/>
          <p:cNvSpPr>
            <a:spLocks noGrp="1"/>
          </p:cNvSpPr>
          <p:nvPr>
            <p:ph idx="1"/>
          </p:nvPr>
        </p:nvSpPr>
        <p:spPr>
          <a:xfrm>
            <a:off x="423852" y="1700808"/>
            <a:ext cx="8229600" cy="4525963"/>
          </a:xfrm>
        </p:spPr>
        <p:txBody>
          <a:bodyPr>
            <a:normAutofit/>
          </a:bodyPr>
          <a:lstStyle/>
          <a:p>
            <a:pPr marL="0" indent="0">
              <a:buNone/>
            </a:pPr>
            <a:endParaRPr lang="en-AU" dirty="0">
              <a:solidFill>
                <a:schemeClr val="tx1">
                  <a:lumMod val="65000"/>
                  <a:lumOff val="35000"/>
                </a:schemeClr>
              </a:solidFill>
            </a:endParaRPr>
          </a:p>
          <a:p>
            <a:endParaRPr lang="en-AU" sz="1400" dirty="0">
              <a:solidFill>
                <a:schemeClr val="tx1">
                  <a:lumMod val="65000"/>
                  <a:lumOff val="35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470" y="1770791"/>
            <a:ext cx="7993060" cy="3874283"/>
          </a:xfrm>
          <a:prstGeom prst="rect">
            <a:avLst/>
          </a:prstGeom>
          <a:effectLst>
            <a:outerShdw blurRad="63500" algn="ctr" rotWithShape="0">
              <a:prstClr val="black">
                <a:alpha val="20000"/>
              </a:prstClr>
            </a:outerShdw>
          </a:effectLst>
        </p:spPr>
      </p:pic>
    </p:spTree>
    <p:extLst>
      <p:ext uri="{BB962C8B-B14F-4D97-AF65-F5344CB8AC3E}">
        <p14:creationId xmlns:p14="http://schemas.microsoft.com/office/powerpoint/2010/main" val="679072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AU" dirty="0" smtClean="0">
                <a:solidFill>
                  <a:srgbClr val="006D4F"/>
                </a:solidFill>
              </a:rPr>
              <a:t>Existing exceptions – </a:t>
            </a:r>
            <a:r>
              <a:rPr lang="en-AU" dirty="0">
                <a:solidFill>
                  <a:srgbClr val="006D4F"/>
                </a:solidFill>
              </a:rPr>
              <a:t>FD R&amp;S</a:t>
            </a:r>
          </a:p>
        </p:txBody>
      </p:sp>
      <p:sp>
        <p:nvSpPr>
          <p:cNvPr id="6" name="Content Placeholder 5"/>
          <p:cNvSpPr>
            <a:spLocks noGrp="1"/>
          </p:cNvSpPr>
          <p:nvPr>
            <p:ph idx="1"/>
          </p:nvPr>
        </p:nvSpPr>
        <p:spPr>
          <a:xfrm>
            <a:off x="423852" y="1700808"/>
            <a:ext cx="8229600" cy="4525963"/>
          </a:xfrm>
        </p:spPr>
        <p:txBody>
          <a:bodyPr>
            <a:normAutofit/>
          </a:bodyPr>
          <a:lstStyle/>
          <a:p>
            <a:pPr marL="0" indent="0">
              <a:buNone/>
            </a:pPr>
            <a:endParaRPr lang="en-AU" dirty="0">
              <a:solidFill>
                <a:schemeClr val="tx1">
                  <a:lumMod val="65000"/>
                  <a:lumOff val="35000"/>
                </a:schemeClr>
              </a:solidFill>
            </a:endParaRPr>
          </a:p>
          <a:p>
            <a:endParaRPr lang="en-AU" sz="1400" dirty="0">
              <a:solidFill>
                <a:schemeClr val="tx1">
                  <a:lumMod val="65000"/>
                  <a:lumOff val="35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470" y="1770791"/>
            <a:ext cx="7993060" cy="3874284"/>
          </a:xfrm>
          <a:prstGeom prst="rect">
            <a:avLst/>
          </a:prstGeom>
          <a:effectLst>
            <a:outerShdw blurRad="63500" algn="ctr" rotWithShape="0">
              <a:prstClr val="black">
                <a:alpha val="20000"/>
              </a:prstClr>
            </a:outerShdw>
          </a:effectLst>
        </p:spPr>
      </p:pic>
    </p:spTree>
    <p:extLst>
      <p:ext uri="{BB962C8B-B14F-4D97-AF65-F5344CB8AC3E}">
        <p14:creationId xmlns:p14="http://schemas.microsoft.com/office/powerpoint/2010/main" val="3336359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AU" dirty="0" smtClean="0">
                <a:solidFill>
                  <a:srgbClr val="006D4F"/>
                </a:solidFill>
              </a:rPr>
              <a:t>Linking or copying</a:t>
            </a:r>
            <a:endParaRPr lang="en-AU" dirty="0">
              <a:solidFill>
                <a:srgbClr val="006D4F"/>
              </a:solidFill>
            </a:endParaRPr>
          </a:p>
        </p:txBody>
      </p:sp>
      <p:sp>
        <p:nvSpPr>
          <p:cNvPr id="6" name="Content Placeholder 5"/>
          <p:cNvSpPr>
            <a:spLocks noGrp="1"/>
          </p:cNvSpPr>
          <p:nvPr>
            <p:ph idx="1"/>
          </p:nvPr>
        </p:nvSpPr>
        <p:spPr>
          <a:xfrm>
            <a:off x="423852" y="1700808"/>
            <a:ext cx="8229600" cy="4525963"/>
          </a:xfrm>
        </p:spPr>
        <p:txBody>
          <a:bodyPr>
            <a:normAutofit/>
          </a:bodyPr>
          <a:lstStyle/>
          <a:p>
            <a:pPr marL="0" indent="0">
              <a:buNone/>
            </a:pPr>
            <a:endParaRPr lang="en-AU" dirty="0">
              <a:solidFill>
                <a:schemeClr val="tx1">
                  <a:lumMod val="65000"/>
                  <a:lumOff val="35000"/>
                </a:schemeClr>
              </a:solidFill>
            </a:endParaRPr>
          </a:p>
          <a:p>
            <a:endParaRPr lang="en-AU" sz="1400" dirty="0">
              <a:solidFill>
                <a:schemeClr val="tx1">
                  <a:lumMod val="65000"/>
                  <a:lumOff val="35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470" y="1770791"/>
            <a:ext cx="7993060" cy="3874283"/>
          </a:xfrm>
          <a:prstGeom prst="rect">
            <a:avLst/>
          </a:prstGeom>
          <a:effectLst>
            <a:outerShdw blurRad="63500" algn="ctr" rotWithShape="0">
              <a:prstClr val="black">
                <a:alpha val="20000"/>
              </a:prstClr>
            </a:outerShdw>
          </a:effectLst>
        </p:spPr>
      </p:pic>
    </p:spTree>
    <p:extLst>
      <p:ext uri="{BB962C8B-B14F-4D97-AF65-F5344CB8AC3E}">
        <p14:creationId xmlns:p14="http://schemas.microsoft.com/office/powerpoint/2010/main" val="2375727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AU" dirty="0" smtClean="0">
                <a:solidFill>
                  <a:srgbClr val="006D4F"/>
                </a:solidFill>
              </a:rPr>
              <a:t>Licence interaction</a:t>
            </a:r>
            <a:endParaRPr lang="en-AU" dirty="0">
              <a:solidFill>
                <a:srgbClr val="006D4F"/>
              </a:solidFill>
            </a:endParaRPr>
          </a:p>
        </p:txBody>
      </p:sp>
      <p:sp>
        <p:nvSpPr>
          <p:cNvPr id="6" name="Content Placeholder 5"/>
          <p:cNvSpPr>
            <a:spLocks noGrp="1"/>
          </p:cNvSpPr>
          <p:nvPr>
            <p:ph idx="1"/>
          </p:nvPr>
        </p:nvSpPr>
        <p:spPr>
          <a:xfrm>
            <a:off x="423852" y="1579671"/>
            <a:ext cx="8229600" cy="4525963"/>
          </a:xfrm>
        </p:spPr>
        <p:txBody>
          <a:bodyPr>
            <a:normAutofit/>
          </a:bodyPr>
          <a:lstStyle/>
          <a:p>
            <a:pPr marL="0" indent="0">
              <a:buNone/>
            </a:pPr>
            <a:endParaRPr lang="en-AU" dirty="0">
              <a:solidFill>
                <a:schemeClr val="tx1">
                  <a:lumMod val="65000"/>
                  <a:lumOff val="35000"/>
                </a:schemeClr>
              </a:solidFill>
            </a:endParaRPr>
          </a:p>
          <a:p>
            <a:endParaRPr lang="en-AU" sz="1400" dirty="0">
              <a:solidFill>
                <a:schemeClr val="tx1">
                  <a:lumMod val="65000"/>
                  <a:lumOff val="35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470" y="1770791"/>
            <a:ext cx="7993060" cy="3874283"/>
          </a:xfrm>
          <a:prstGeom prst="rect">
            <a:avLst/>
          </a:prstGeom>
          <a:effectLst>
            <a:outerShdw blurRad="63500" algn="ctr" rotWithShape="0">
              <a:prstClr val="black">
                <a:alpha val="20000"/>
              </a:prstClr>
            </a:outerShdw>
          </a:effectLst>
        </p:spPr>
      </p:pic>
    </p:spTree>
    <p:extLst>
      <p:ext uri="{BB962C8B-B14F-4D97-AF65-F5344CB8AC3E}">
        <p14:creationId xmlns:p14="http://schemas.microsoft.com/office/powerpoint/2010/main" val="1080370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23852" y="1700808"/>
            <a:ext cx="8229600" cy="4525963"/>
          </a:xfrm>
        </p:spPr>
        <p:txBody>
          <a:bodyPr>
            <a:normAutofit/>
          </a:bodyPr>
          <a:lstStyle/>
          <a:p>
            <a:pPr marL="0" indent="0">
              <a:buNone/>
            </a:pPr>
            <a:endParaRPr lang="en-AU" dirty="0">
              <a:solidFill>
                <a:schemeClr val="tx1">
                  <a:lumMod val="65000"/>
                  <a:lumOff val="35000"/>
                </a:schemeClr>
              </a:solidFill>
            </a:endParaRPr>
          </a:p>
          <a:p>
            <a:endParaRPr lang="en-AU" sz="1400" dirty="0">
              <a:solidFill>
                <a:schemeClr val="tx1">
                  <a:lumMod val="65000"/>
                  <a:lumOff val="35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pic>
        <p:nvPicPr>
          <p:cNvPr id="5" name="Picture 4"/>
          <p:cNvPicPr>
            <a:picLocks noChangeAspect="1"/>
          </p:cNvPicPr>
          <p:nvPr/>
        </p:nvPicPr>
        <p:blipFill rotWithShape="1">
          <a:blip r:embed="rId4"/>
          <a:srcRect l="2071" t="8404" r="36613" b="37394"/>
          <a:stretch/>
        </p:blipFill>
        <p:spPr>
          <a:xfrm>
            <a:off x="251520" y="116632"/>
            <a:ext cx="7447904" cy="3701533"/>
          </a:xfrm>
          <a:prstGeom prst="rect">
            <a:avLst/>
          </a:prstGeom>
        </p:spPr>
      </p:pic>
      <p:pic>
        <p:nvPicPr>
          <p:cNvPr id="8" name="Picture 7"/>
          <p:cNvPicPr>
            <a:picLocks noChangeAspect="1"/>
          </p:cNvPicPr>
          <p:nvPr/>
        </p:nvPicPr>
        <p:blipFill rotWithShape="1">
          <a:blip r:embed="rId5"/>
          <a:srcRect l="2363" t="40196" r="33064" b="19185"/>
          <a:stretch/>
        </p:blipFill>
        <p:spPr>
          <a:xfrm>
            <a:off x="899592" y="3983039"/>
            <a:ext cx="5904656" cy="2088233"/>
          </a:xfrm>
          <a:prstGeom prst="rect">
            <a:avLst/>
          </a:prstGeom>
        </p:spPr>
      </p:pic>
    </p:spTree>
    <p:extLst>
      <p:ext uri="{BB962C8B-B14F-4D97-AF65-F5344CB8AC3E}">
        <p14:creationId xmlns:p14="http://schemas.microsoft.com/office/powerpoint/2010/main" val="3418847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a:bodyPr>
          <a:lstStyle/>
          <a:p>
            <a:r>
              <a:rPr lang="en-AU" sz="4000" dirty="0" smtClean="0">
                <a:solidFill>
                  <a:srgbClr val="006D4F"/>
                </a:solidFill>
              </a:rPr>
              <a:t>Questions</a:t>
            </a:r>
            <a:endParaRPr lang="en-AU" sz="4000" dirty="0">
              <a:solidFill>
                <a:srgbClr val="006D4F"/>
              </a:solidFill>
            </a:endParaRPr>
          </a:p>
        </p:txBody>
      </p:sp>
      <p:sp>
        <p:nvSpPr>
          <p:cNvPr id="6" name="Content Placeholder 5"/>
          <p:cNvSpPr>
            <a:spLocks noGrp="1"/>
          </p:cNvSpPr>
          <p:nvPr>
            <p:ph idx="1"/>
          </p:nvPr>
        </p:nvSpPr>
        <p:spPr>
          <a:xfrm>
            <a:off x="423852" y="1904957"/>
            <a:ext cx="8229600" cy="3900307"/>
          </a:xfrm>
        </p:spPr>
        <p:txBody>
          <a:bodyPr>
            <a:normAutofit/>
          </a:bodyPr>
          <a:lstStyle/>
          <a:p>
            <a:endParaRPr lang="en-AU" sz="1400" dirty="0">
              <a:solidFill>
                <a:schemeClr val="tx1">
                  <a:lumMod val="65000"/>
                  <a:lumOff val="35000"/>
                </a:schemeClr>
              </a:solidFill>
            </a:endParaRPr>
          </a:p>
          <a:p>
            <a:pPr marL="400050" lvl="1" indent="0">
              <a:buNone/>
            </a:pPr>
            <a:r>
              <a:rPr lang="en-AU" b="1" i="1" dirty="0" smtClean="0">
                <a:solidFill>
                  <a:srgbClr val="92D050"/>
                </a:solidFill>
              </a:rPr>
              <a:t>Robin Wright</a:t>
            </a:r>
          </a:p>
          <a:p>
            <a:pPr marL="400050" lvl="1" indent="0">
              <a:buNone/>
            </a:pPr>
            <a:r>
              <a:rPr lang="en-AU" b="1" i="1" dirty="0" smtClean="0">
                <a:solidFill>
                  <a:srgbClr val="92D050"/>
                </a:solidFill>
              </a:rPr>
              <a:t>Manager, Licensing, Acquisitions &amp; Copyright</a:t>
            </a:r>
          </a:p>
          <a:p>
            <a:pPr marL="400050" lvl="1" indent="0">
              <a:buNone/>
            </a:pPr>
            <a:r>
              <a:rPr lang="en-AU" b="1" i="1" dirty="0" smtClean="0">
                <a:solidFill>
                  <a:srgbClr val="92D050"/>
                </a:solidFill>
              </a:rPr>
              <a:t>Swinburne University of Technology</a:t>
            </a:r>
          </a:p>
          <a:p>
            <a:pPr marL="400050" lvl="1" indent="0">
              <a:buNone/>
            </a:pPr>
            <a:r>
              <a:rPr lang="en-AU" b="1" i="1" dirty="0" smtClean="0">
                <a:solidFill>
                  <a:srgbClr val="92D050"/>
                </a:solidFill>
                <a:hlinkClick r:id="rId3"/>
              </a:rPr>
              <a:t>rwright@swin.edu.au</a:t>
            </a:r>
            <a:endParaRPr lang="en-AU" b="1" i="1" dirty="0" smtClean="0">
              <a:solidFill>
                <a:srgbClr val="92D050"/>
              </a:solidFill>
            </a:endParaRPr>
          </a:p>
          <a:p>
            <a:pPr marL="400050" lvl="1" indent="0">
              <a:buNone/>
            </a:pPr>
            <a:r>
              <a:rPr lang="en-AU" b="1" i="1" dirty="0" smtClean="0">
                <a:solidFill>
                  <a:srgbClr val="92D050"/>
                </a:solidFill>
              </a:rPr>
              <a:t>Ph: 03 9214 4669</a:t>
            </a:r>
          </a:p>
          <a:p>
            <a:pPr marL="400050" lvl="1" indent="0">
              <a:buNone/>
            </a:pPr>
            <a:endParaRPr lang="en-AU" sz="3200" b="1" i="1" dirty="0">
              <a:solidFill>
                <a:srgbClr val="92D050"/>
              </a:solidFill>
            </a:endParaRPr>
          </a:p>
        </p:txBody>
      </p:sp>
      <p:pic>
        <p:nvPicPr>
          <p:cNvPr id="7"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76672"/>
            <a:ext cx="104298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741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39752" y="4523219"/>
            <a:ext cx="4401312" cy="2074133"/>
            <a:chOff x="2339752" y="4523219"/>
            <a:chExt cx="4401312" cy="2074133"/>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4523219"/>
              <a:ext cx="4401312" cy="1213104"/>
            </a:xfrm>
            <a:prstGeom prst="rect">
              <a:avLst/>
            </a:prstGeom>
          </p:spPr>
        </p:pic>
        <p:sp>
          <p:nvSpPr>
            <p:cNvPr id="8" name="TextBox 7"/>
            <p:cNvSpPr txBox="1"/>
            <p:nvPr/>
          </p:nvSpPr>
          <p:spPr>
            <a:xfrm>
              <a:off x="2339752" y="5827911"/>
              <a:ext cx="4401312" cy="769441"/>
            </a:xfrm>
            <a:prstGeom prst="rect">
              <a:avLst/>
            </a:prstGeom>
            <a:noFill/>
          </p:spPr>
          <p:txBody>
            <a:bodyPr wrap="square" rtlCol="0">
              <a:spAutoFit/>
            </a:bodyPr>
            <a:lstStyle/>
            <a:p>
              <a:pPr algn="just"/>
              <a:r>
                <a:rPr lang="en-AU" sz="1100" dirty="0">
                  <a:solidFill>
                    <a:schemeClr val="tx1">
                      <a:lumMod val="50000"/>
                      <a:lumOff val="50000"/>
                    </a:schemeClr>
                  </a:solidFill>
                </a:rPr>
                <a:t>Support for this project has been provided by the Australia Government Office for Learning and Teaching. The views in this presentation do not necessarily reflect the views of the Australian Government Office for Learning and Teaching.</a:t>
              </a:r>
            </a:p>
          </p:txBody>
        </p:sp>
      </p:grpSp>
      <p:pic>
        <p:nvPicPr>
          <p:cNvPr id="10" name="Picture 9">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5808" y="44624"/>
            <a:ext cx="4176463" cy="4473534"/>
          </a:xfrm>
          <a:prstGeom prst="rect">
            <a:avLst/>
          </a:prstGeom>
        </p:spPr>
      </p:pic>
    </p:spTree>
    <p:extLst>
      <p:ext uri="{BB962C8B-B14F-4D97-AF65-F5344CB8AC3E}">
        <p14:creationId xmlns:p14="http://schemas.microsoft.com/office/powerpoint/2010/main" val="2013848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006D4F"/>
                </a:solidFill>
              </a:rPr>
              <a:t>Open Education and Copyright</a:t>
            </a:r>
            <a:endParaRPr lang="en-AU" dirty="0">
              <a:solidFill>
                <a:srgbClr val="006D4F"/>
              </a:solidFill>
            </a:endParaRPr>
          </a:p>
        </p:txBody>
      </p:sp>
      <p:sp>
        <p:nvSpPr>
          <p:cNvPr id="6" name="Content Placeholder 5"/>
          <p:cNvSpPr>
            <a:spLocks noGrp="1"/>
          </p:cNvSpPr>
          <p:nvPr>
            <p:ph idx="1"/>
          </p:nvPr>
        </p:nvSpPr>
        <p:spPr/>
        <p:txBody>
          <a:bodyPr>
            <a:normAutofit/>
          </a:bodyPr>
          <a:lstStyle/>
          <a:p>
            <a:r>
              <a:rPr lang="en-AU" dirty="0">
                <a:solidFill>
                  <a:schemeClr val="tx1">
                    <a:lumMod val="65000"/>
                    <a:lumOff val="35000"/>
                  </a:schemeClr>
                </a:solidFill>
              </a:rPr>
              <a:t>© &amp; licensing – </a:t>
            </a:r>
            <a:r>
              <a:rPr lang="en-AU" dirty="0" smtClean="0">
                <a:solidFill>
                  <a:schemeClr val="tx1">
                    <a:lumMod val="65000"/>
                    <a:lumOff val="35000"/>
                  </a:schemeClr>
                </a:solidFill>
              </a:rPr>
              <a:t>identified as critical </a:t>
            </a:r>
            <a:r>
              <a:rPr lang="en-AU" dirty="0">
                <a:solidFill>
                  <a:schemeClr val="tx1">
                    <a:lumMod val="65000"/>
                    <a:lumOff val="35000"/>
                  </a:schemeClr>
                </a:solidFill>
              </a:rPr>
              <a:t>challenge for </a:t>
            </a:r>
            <a:r>
              <a:rPr lang="en-AU" dirty="0" smtClean="0">
                <a:solidFill>
                  <a:schemeClr val="tx1">
                    <a:lumMod val="65000"/>
                    <a:lumOff val="35000"/>
                  </a:schemeClr>
                </a:solidFill>
              </a:rPr>
              <a:t>online education</a:t>
            </a:r>
            <a:endParaRPr lang="en-AU" dirty="0">
              <a:solidFill>
                <a:schemeClr val="tx1">
                  <a:lumMod val="65000"/>
                  <a:lumOff val="35000"/>
                </a:schemeClr>
              </a:solidFill>
            </a:endParaRPr>
          </a:p>
          <a:p>
            <a:r>
              <a:rPr lang="en-AU" dirty="0">
                <a:solidFill>
                  <a:schemeClr val="tx1">
                    <a:lumMod val="65000"/>
                    <a:lumOff val="35000"/>
                  </a:schemeClr>
                </a:solidFill>
              </a:rPr>
              <a:t>Interaction </a:t>
            </a:r>
            <a:r>
              <a:rPr lang="en-AU" dirty="0" smtClean="0">
                <a:solidFill>
                  <a:schemeClr val="tx1">
                    <a:lumMod val="65000"/>
                    <a:lumOff val="35000"/>
                  </a:schemeClr>
                </a:solidFill>
              </a:rPr>
              <a:t>with </a:t>
            </a:r>
            <a:r>
              <a:rPr lang="en-AU" dirty="0" err="1" smtClean="0">
                <a:solidFill>
                  <a:schemeClr val="tx1">
                    <a:lumMod val="65000"/>
                    <a:lumOff val="35000"/>
                  </a:schemeClr>
                </a:solidFill>
              </a:rPr>
              <a:t>Aust</a:t>
            </a:r>
            <a:r>
              <a:rPr lang="en-AU" dirty="0" smtClean="0">
                <a:solidFill>
                  <a:schemeClr val="tx1">
                    <a:lumMod val="65000"/>
                    <a:lumOff val="35000"/>
                  </a:schemeClr>
                </a:solidFill>
              </a:rPr>
              <a:t> </a:t>
            </a:r>
            <a:r>
              <a:rPr lang="en-AU" i="1" dirty="0" smtClean="0">
                <a:solidFill>
                  <a:schemeClr val="tx1">
                    <a:lumMod val="65000"/>
                    <a:lumOff val="35000"/>
                  </a:schemeClr>
                </a:solidFill>
              </a:rPr>
              <a:t>Copyright Act</a:t>
            </a:r>
            <a:r>
              <a:rPr lang="en-AU" dirty="0" smtClean="0">
                <a:solidFill>
                  <a:schemeClr val="tx1">
                    <a:lumMod val="65000"/>
                    <a:lumOff val="35000"/>
                  </a:schemeClr>
                </a:solidFill>
              </a:rPr>
              <a:t>?</a:t>
            </a:r>
            <a:endParaRPr lang="en-AU" dirty="0">
              <a:solidFill>
                <a:schemeClr val="tx1">
                  <a:lumMod val="65000"/>
                  <a:lumOff val="35000"/>
                </a:schemeClr>
              </a:solidFill>
            </a:endParaRPr>
          </a:p>
          <a:p>
            <a:r>
              <a:rPr lang="en-AU" dirty="0" smtClean="0">
                <a:solidFill>
                  <a:schemeClr val="tx1">
                    <a:lumMod val="65000"/>
                    <a:lumOff val="35000"/>
                  </a:schemeClr>
                </a:solidFill>
              </a:rPr>
              <a:t>OER </a:t>
            </a:r>
            <a:r>
              <a:rPr lang="en-AU" dirty="0">
                <a:solidFill>
                  <a:schemeClr val="tx1">
                    <a:lumMod val="65000"/>
                    <a:lumOff val="35000"/>
                  </a:schemeClr>
                </a:solidFill>
              </a:rPr>
              <a:t>– 5 </a:t>
            </a:r>
            <a:r>
              <a:rPr lang="en-AU" dirty="0" err="1">
                <a:solidFill>
                  <a:schemeClr val="tx1">
                    <a:lumMod val="65000"/>
                    <a:lumOff val="35000"/>
                  </a:schemeClr>
                </a:solidFill>
              </a:rPr>
              <a:t>Rs</a:t>
            </a:r>
            <a:r>
              <a:rPr lang="en-AU" dirty="0">
                <a:solidFill>
                  <a:schemeClr val="tx1">
                    <a:lumMod val="65000"/>
                    <a:lumOff val="35000"/>
                  </a:schemeClr>
                </a:solidFill>
              </a:rPr>
              <a:t> </a:t>
            </a:r>
            <a:r>
              <a:rPr lang="en-AU" dirty="0" smtClean="0">
                <a:solidFill>
                  <a:schemeClr val="tx1">
                    <a:lumMod val="65000"/>
                    <a:lumOff val="35000"/>
                  </a:schemeClr>
                </a:solidFill>
              </a:rPr>
              <a:t>– retain, reuse, revise, remix, redistribute! </a:t>
            </a:r>
          </a:p>
          <a:p>
            <a:r>
              <a:rPr lang="en-AU" dirty="0" smtClean="0">
                <a:solidFill>
                  <a:schemeClr val="tx1">
                    <a:lumMod val="65000"/>
                    <a:lumOff val="35000"/>
                  </a:schemeClr>
                </a:solidFill>
              </a:rPr>
              <a:t>More </a:t>
            </a:r>
            <a:r>
              <a:rPr lang="en-AU" dirty="0">
                <a:solidFill>
                  <a:schemeClr val="tx1">
                    <a:lumMod val="65000"/>
                    <a:lumOff val="35000"/>
                  </a:schemeClr>
                </a:solidFill>
              </a:rPr>
              <a:t>than just </a:t>
            </a:r>
            <a:r>
              <a:rPr lang="en-AU" dirty="0" smtClean="0">
                <a:solidFill>
                  <a:schemeClr val="tx1">
                    <a:lumMod val="65000"/>
                    <a:lumOff val="35000"/>
                  </a:schemeClr>
                </a:solidFill>
              </a:rPr>
              <a:t>MOOCs / online access</a:t>
            </a:r>
            <a:endParaRPr lang="en-AU" dirty="0">
              <a:solidFill>
                <a:schemeClr val="tx1">
                  <a:lumMod val="65000"/>
                  <a:lumOff val="35000"/>
                </a:schemeClr>
              </a:solidFill>
            </a:endParaRPr>
          </a:p>
          <a:p>
            <a:r>
              <a:rPr lang="en-AU" dirty="0" smtClean="0">
                <a:solidFill>
                  <a:schemeClr val="tx1">
                    <a:lumMod val="65000"/>
                    <a:lumOff val="35000"/>
                  </a:schemeClr>
                </a:solidFill>
              </a:rPr>
              <a:t>Ongoing debate about FD/FU in </a:t>
            </a:r>
            <a:r>
              <a:rPr lang="en-AU" dirty="0" err="1" smtClean="0">
                <a:solidFill>
                  <a:schemeClr val="tx1">
                    <a:lumMod val="65000"/>
                    <a:lumOff val="35000"/>
                  </a:schemeClr>
                </a:solidFill>
              </a:rPr>
              <a:t>Aust</a:t>
            </a:r>
            <a:r>
              <a:rPr lang="en-AU" dirty="0" smtClean="0">
                <a:solidFill>
                  <a:schemeClr val="tx1">
                    <a:lumMod val="65000"/>
                    <a:lumOff val="35000"/>
                  </a:schemeClr>
                </a:solidFill>
              </a:rPr>
              <a:t> </a:t>
            </a:r>
          </a:p>
          <a:p>
            <a:r>
              <a:rPr lang="en-AU" dirty="0" smtClean="0">
                <a:solidFill>
                  <a:schemeClr val="tx1">
                    <a:lumMod val="65000"/>
                    <a:lumOff val="35000"/>
                  </a:schemeClr>
                </a:solidFill>
              </a:rPr>
              <a:t>Online </a:t>
            </a:r>
            <a:r>
              <a:rPr lang="en-AU" dirty="0">
                <a:solidFill>
                  <a:schemeClr val="tx1">
                    <a:lumMod val="65000"/>
                    <a:lumOff val="35000"/>
                  </a:schemeClr>
                </a:solidFill>
              </a:rPr>
              <a:t>education </a:t>
            </a:r>
            <a:r>
              <a:rPr lang="en-AU" dirty="0" smtClean="0">
                <a:solidFill>
                  <a:schemeClr val="tx1">
                    <a:lumMod val="65000"/>
                    <a:lumOff val="35000"/>
                  </a:schemeClr>
                </a:solidFill>
              </a:rPr>
              <a:t>needs Open </a:t>
            </a:r>
            <a:r>
              <a:rPr lang="en-AU" dirty="0">
                <a:solidFill>
                  <a:schemeClr val="tx1">
                    <a:lumMod val="65000"/>
                    <a:lumOff val="35000"/>
                  </a:schemeClr>
                </a:solidFill>
              </a:rPr>
              <a:t>Licences!</a:t>
            </a:r>
          </a:p>
          <a:p>
            <a:endParaRPr lang="en-AU" dirty="0">
              <a:solidFill>
                <a:schemeClr val="tx1">
                  <a:lumMod val="65000"/>
                  <a:lumOff val="35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spTree>
    <p:extLst>
      <p:ext uri="{BB962C8B-B14F-4D97-AF65-F5344CB8AC3E}">
        <p14:creationId xmlns:p14="http://schemas.microsoft.com/office/powerpoint/2010/main" val="60005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949"/>
            <a:ext cx="8229600" cy="1143000"/>
          </a:xfrm>
        </p:spPr>
        <p:txBody>
          <a:bodyPr/>
          <a:lstStyle/>
          <a:p>
            <a:r>
              <a:rPr lang="en-AU" dirty="0" smtClean="0"/>
              <a:t>Paris OER declaration</a:t>
            </a:r>
            <a:endParaRPr lang="en-AU" dirty="0"/>
          </a:p>
        </p:txBody>
      </p:sp>
      <p:sp>
        <p:nvSpPr>
          <p:cNvPr id="3" name="Content Placeholder 2"/>
          <p:cNvSpPr>
            <a:spLocks noGrp="1"/>
          </p:cNvSpPr>
          <p:nvPr>
            <p:ph idx="1"/>
          </p:nvPr>
        </p:nvSpPr>
        <p:spPr>
          <a:xfrm>
            <a:off x="971600" y="1700808"/>
            <a:ext cx="6455872" cy="3816424"/>
          </a:xfrm>
        </p:spPr>
        <p:txBody>
          <a:bodyPr>
            <a:normAutofit/>
          </a:bodyPr>
          <a:lstStyle/>
          <a:p>
            <a:pPr marL="34290" indent="0">
              <a:buNone/>
            </a:pPr>
            <a:r>
              <a:rPr lang="en-AU" b="1" dirty="0" smtClean="0"/>
              <a:t>UNESCO </a:t>
            </a:r>
            <a:r>
              <a:rPr lang="en-AU" b="1" dirty="0"/>
              <a:t>2012 </a:t>
            </a:r>
            <a:r>
              <a:rPr lang="en-AU" b="1" dirty="0" smtClean="0"/>
              <a:t>World OER Congress</a:t>
            </a:r>
            <a:endParaRPr lang="en-AU" b="1" dirty="0"/>
          </a:p>
          <a:p>
            <a:pPr marL="34290" indent="0" algn="just">
              <a:buNone/>
            </a:pPr>
            <a:r>
              <a:rPr lang="en-US" sz="2800" b="1" i="1" dirty="0">
                <a:solidFill>
                  <a:schemeClr val="accent3"/>
                </a:solidFill>
              </a:rPr>
              <a:t>Teaching, learning and research materials in any medium, digital or otherwise, that reside in the public domain or have been released under an open licence that permits no-cost access, use, adaptation and redistribution by others with no or limited restrictions</a:t>
            </a:r>
            <a:endParaRPr lang="en-AU" sz="2800" i="1" dirty="0">
              <a:solidFill>
                <a:schemeClr val="accent3"/>
              </a:solidFill>
            </a:endParaRPr>
          </a:p>
        </p:txBody>
      </p:sp>
    </p:spTree>
    <p:extLst>
      <p:ext uri="{BB962C8B-B14F-4D97-AF65-F5344CB8AC3E}">
        <p14:creationId xmlns:p14="http://schemas.microsoft.com/office/powerpoint/2010/main" val="45113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949"/>
            <a:ext cx="8229600" cy="1143000"/>
          </a:xfrm>
        </p:spPr>
        <p:txBody>
          <a:bodyPr/>
          <a:lstStyle/>
          <a:p>
            <a:r>
              <a:rPr lang="en-AU" dirty="0" smtClean="0"/>
              <a:t>Ljubljana OER Action Plan</a:t>
            </a:r>
            <a:endParaRPr lang="en-AU" dirty="0"/>
          </a:p>
        </p:txBody>
      </p:sp>
      <p:sp>
        <p:nvSpPr>
          <p:cNvPr id="3" name="Content Placeholder 2"/>
          <p:cNvSpPr>
            <a:spLocks noGrp="1"/>
          </p:cNvSpPr>
          <p:nvPr>
            <p:ph idx="1"/>
          </p:nvPr>
        </p:nvSpPr>
        <p:spPr>
          <a:xfrm>
            <a:off x="971600" y="1700808"/>
            <a:ext cx="6768752" cy="4464496"/>
          </a:xfrm>
        </p:spPr>
        <p:txBody>
          <a:bodyPr>
            <a:normAutofit fontScale="47500" lnSpcReduction="20000"/>
          </a:bodyPr>
          <a:lstStyle/>
          <a:p>
            <a:pPr marL="0" indent="0">
              <a:buNone/>
            </a:pPr>
            <a:r>
              <a:rPr lang="en-AU" sz="6700" b="1" dirty="0"/>
              <a:t>UNESCO </a:t>
            </a:r>
            <a:r>
              <a:rPr lang="en-AU" sz="6700" b="1" dirty="0" smtClean="0"/>
              <a:t>2017 2</a:t>
            </a:r>
            <a:r>
              <a:rPr lang="en-AU" sz="6700" b="1" baseline="30000" dirty="0" smtClean="0"/>
              <a:t>nd</a:t>
            </a:r>
            <a:r>
              <a:rPr lang="en-AU" sz="6700" b="1" dirty="0" smtClean="0"/>
              <a:t> World OER Congress</a:t>
            </a:r>
            <a:endParaRPr lang="en-AU" sz="6700" dirty="0"/>
          </a:p>
          <a:p>
            <a:pPr marL="0" indent="0">
              <a:lnSpc>
                <a:spcPct val="120000"/>
              </a:lnSpc>
              <a:spcBef>
                <a:spcPts val="627"/>
              </a:spcBef>
              <a:buNone/>
            </a:pPr>
            <a:r>
              <a:rPr lang="en-US" sz="5900" b="1" i="1" dirty="0" smtClean="0">
                <a:solidFill>
                  <a:schemeClr val="accent3"/>
                </a:solidFill>
              </a:rPr>
              <a:t>Open </a:t>
            </a:r>
            <a:r>
              <a:rPr lang="en-US" sz="5900" b="1" i="1" dirty="0">
                <a:solidFill>
                  <a:schemeClr val="accent3"/>
                </a:solidFill>
              </a:rPr>
              <a:t>licensing is built within the framework of intellectual property rights as defined by relevant international conventions to respect the authorship of work. OER are a strategic opportunity to improve knowledge sharing, capacity building and universal access to quality learning and teaching </a:t>
            </a:r>
            <a:r>
              <a:rPr lang="en-US" sz="5900" b="1" i="1" dirty="0" smtClean="0">
                <a:solidFill>
                  <a:schemeClr val="accent3"/>
                </a:solidFill>
              </a:rPr>
              <a:t>resources</a:t>
            </a:r>
            <a:r>
              <a:rPr lang="en-US" sz="5900" b="1" i="1" dirty="0">
                <a:solidFill>
                  <a:schemeClr val="accent3"/>
                </a:solidFill>
              </a:rPr>
              <a:t>.</a:t>
            </a:r>
            <a:endParaRPr lang="en-AU" sz="5900" b="1" i="1" dirty="0">
              <a:solidFill>
                <a:schemeClr val="accent3"/>
              </a:solidFill>
            </a:endParaRPr>
          </a:p>
        </p:txBody>
      </p:sp>
    </p:spTree>
    <p:extLst>
      <p:ext uri="{BB962C8B-B14F-4D97-AF65-F5344CB8AC3E}">
        <p14:creationId xmlns:p14="http://schemas.microsoft.com/office/powerpoint/2010/main" val="326653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a:bodyPr>
          <a:lstStyle/>
          <a:p>
            <a:r>
              <a:rPr lang="en-AU" sz="4000" dirty="0">
                <a:solidFill>
                  <a:srgbClr val="006D4F"/>
                </a:solidFill>
              </a:rPr>
              <a:t>Open Education Licensing </a:t>
            </a:r>
            <a:br>
              <a:rPr lang="en-AU" sz="4000" dirty="0">
                <a:solidFill>
                  <a:srgbClr val="006D4F"/>
                </a:solidFill>
              </a:rPr>
            </a:br>
            <a:r>
              <a:rPr lang="en-AU" sz="4000" dirty="0">
                <a:solidFill>
                  <a:srgbClr val="006D4F"/>
                </a:solidFill>
              </a:rPr>
              <a:t>project</a:t>
            </a:r>
          </a:p>
        </p:txBody>
      </p:sp>
      <p:sp>
        <p:nvSpPr>
          <p:cNvPr id="6" name="Content Placeholder 5"/>
          <p:cNvSpPr>
            <a:spLocks noGrp="1"/>
          </p:cNvSpPr>
          <p:nvPr>
            <p:ph idx="1"/>
          </p:nvPr>
        </p:nvSpPr>
        <p:spPr>
          <a:xfrm>
            <a:off x="423852" y="1904957"/>
            <a:ext cx="8229600" cy="4525963"/>
          </a:xfrm>
        </p:spPr>
        <p:txBody>
          <a:bodyPr>
            <a:normAutofit/>
          </a:bodyPr>
          <a:lstStyle/>
          <a:p>
            <a:r>
              <a:rPr lang="en-AU" dirty="0">
                <a:solidFill>
                  <a:schemeClr val="tx1">
                    <a:lumMod val="65000"/>
                    <a:lumOff val="35000"/>
                  </a:schemeClr>
                </a:solidFill>
              </a:rPr>
              <a:t>Joint Swinburne / University of Tasmania</a:t>
            </a:r>
          </a:p>
          <a:p>
            <a:r>
              <a:rPr lang="en-AU" dirty="0">
                <a:solidFill>
                  <a:schemeClr val="tx1">
                    <a:lumMod val="65000"/>
                    <a:lumOff val="35000"/>
                  </a:schemeClr>
                </a:solidFill>
              </a:rPr>
              <a:t>R</a:t>
            </a:r>
            <a:r>
              <a:rPr lang="en-AU" dirty="0" smtClean="0">
                <a:solidFill>
                  <a:schemeClr val="tx1">
                    <a:lumMod val="65000"/>
                    <a:lumOff val="35000"/>
                  </a:schemeClr>
                </a:solidFill>
              </a:rPr>
              <a:t>esearch </a:t>
            </a:r>
            <a:r>
              <a:rPr lang="en-AU" dirty="0">
                <a:solidFill>
                  <a:schemeClr val="tx1">
                    <a:lumMod val="65000"/>
                    <a:lumOff val="35000"/>
                  </a:schemeClr>
                </a:solidFill>
              </a:rPr>
              <a:t>&amp; </a:t>
            </a:r>
            <a:r>
              <a:rPr lang="en-AU" dirty="0" smtClean="0">
                <a:solidFill>
                  <a:schemeClr val="tx1">
                    <a:lumMod val="65000"/>
                    <a:lumOff val="35000"/>
                  </a:schemeClr>
                </a:solidFill>
              </a:rPr>
              <a:t>development project 2015 - 17</a:t>
            </a:r>
            <a:endParaRPr lang="en-AU" dirty="0">
              <a:solidFill>
                <a:schemeClr val="tx1">
                  <a:lumMod val="65000"/>
                  <a:lumOff val="35000"/>
                </a:schemeClr>
              </a:solidFill>
            </a:endParaRPr>
          </a:p>
          <a:p>
            <a:r>
              <a:rPr lang="en-AU" dirty="0">
                <a:solidFill>
                  <a:schemeClr val="tx1">
                    <a:lumMod val="65000"/>
                    <a:lumOff val="35000"/>
                  </a:schemeClr>
                </a:solidFill>
              </a:rPr>
              <a:t>Funding from Australian Government Office for Learning and Teaching</a:t>
            </a:r>
          </a:p>
          <a:p>
            <a:endParaRPr lang="en-AU" sz="1400" dirty="0">
              <a:solidFill>
                <a:schemeClr val="tx1">
                  <a:lumMod val="65000"/>
                  <a:lumOff val="35000"/>
                </a:schemeClr>
              </a:solidFill>
            </a:endParaRPr>
          </a:p>
          <a:p>
            <a:pPr marL="400050" lvl="1" indent="0">
              <a:buNone/>
            </a:pPr>
            <a:r>
              <a:rPr lang="en-AU" sz="3200" b="1" i="1" dirty="0">
                <a:solidFill>
                  <a:srgbClr val="92D050"/>
                </a:solidFill>
              </a:rPr>
              <a:t>Examining OEP in Australian unis</a:t>
            </a:r>
          </a:p>
          <a:p>
            <a:pPr marL="400050" lvl="1" indent="0">
              <a:buNone/>
            </a:pPr>
            <a:r>
              <a:rPr lang="en-AU" sz="3200" b="1" i="1" dirty="0">
                <a:solidFill>
                  <a:srgbClr val="92D050"/>
                </a:solidFill>
              </a:rPr>
              <a:t>Developing practical info / licensing tools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76672"/>
            <a:ext cx="104298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66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solidFill>
                  <a:srgbClr val="006D4F"/>
                </a:solidFill>
              </a:rPr>
              <a:t>OEL </a:t>
            </a:r>
            <a:r>
              <a:rPr lang="en-AU" sz="4000" dirty="0">
                <a:solidFill>
                  <a:srgbClr val="006D4F"/>
                </a:solidFill>
              </a:rPr>
              <a:t>p</a:t>
            </a:r>
            <a:r>
              <a:rPr lang="en-AU" sz="4000" dirty="0" smtClean="0">
                <a:solidFill>
                  <a:srgbClr val="006D4F"/>
                </a:solidFill>
              </a:rPr>
              <a:t>roject activities</a:t>
            </a:r>
            <a:endParaRPr lang="en-AU" sz="4000" dirty="0">
              <a:solidFill>
                <a:srgbClr val="006D4F"/>
              </a:solidFill>
            </a:endParaRPr>
          </a:p>
        </p:txBody>
      </p:sp>
      <p:sp>
        <p:nvSpPr>
          <p:cNvPr id="6" name="Content Placeholder 5"/>
          <p:cNvSpPr>
            <a:spLocks noGrp="1"/>
          </p:cNvSpPr>
          <p:nvPr>
            <p:ph idx="1"/>
          </p:nvPr>
        </p:nvSpPr>
        <p:spPr/>
        <p:txBody>
          <a:bodyPr>
            <a:normAutofit lnSpcReduction="10000"/>
          </a:bodyPr>
          <a:lstStyle/>
          <a:p>
            <a:r>
              <a:rPr lang="en-AU" dirty="0" smtClean="0">
                <a:solidFill>
                  <a:schemeClr val="tx1">
                    <a:lumMod val="65000"/>
                    <a:lumOff val="35000"/>
                  </a:schemeClr>
                </a:solidFill>
              </a:rPr>
              <a:t>2015 </a:t>
            </a:r>
            <a:r>
              <a:rPr lang="en-AU" dirty="0">
                <a:solidFill>
                  <a:schemeClr val="tx1">
                    <a:lumMod val="65000"/>
                    <a:lumOff val="35000"/>
                  </a:schemeClr>
                </a:solidFill>
              </a:rPr>
              <a:t>– Surveyed 389 staff from 38 </a:t>
            </a:r>
            <a:r>
              <a:rPr lang="en-AU" dirty="0" err="1">
                <a:solidFill>
                  <a:schemeClr val="tx1">
                    <a:lumMod val="65000"/>
                    <a:lumOff val="35000"/>
                  </a:schemeClr>
                </a:solidFill>
              </a:rPr>
              <a:t>Aust</a:t>
            </a:r>
            <a:r>
              <a:rPr lang="en-AU" dirty="0">
                <a:solidFill>
                  <a:schemeClr val="tx1">
                    <a:lumMod val="65000"/>
                    <a:lumOff val="35000"/>
                  </a:schemeClr>
                </a:solidFill>
              </a:rPr>
              <a:t> universities – </a:t>
            </a:r>
            <a:r>
              <a:rPr lang="en-AU" dirty="0" smtClean="0">
                <a:solidFill>
                  <a:schemeClr val="tx1">
                    <a:lumMod val="65000"/>
                    <a:lumOff val="35000"/>
                  </a:schemeClr>
                </a:solidFill>
              </a:rPr>
              <a:t>34% responded</a:t>
            </a:r>
            <a:endParaRPr lang="en-AU" dirty="0">
              <a:solidFill>
                <a:schemeClr val="tx1">
                  <a:lumMod val="65000"/>
                  <a:lumOff val="35000"/>
                </a:schemeClr>
              </a:solidFill>
            </a:endParaRPr>
          </a:p>
          <a:p>
            <a:r>
              <a:rPr lang="en-AU" dirty="0">
                <a:solidFill>
                  <a:schemeClr val="tx1">
                    <a:lumMod val="65000"/>
                    <a:lumOff val="35000"/>
                  </a:schemeClr>
                </a:solidFill>
              </a:rPr>
              <a:t>Asked managers / teachers / info experts</a:t>
            </a:r>
          </a:p>
          <a:p>
            <a:pPr lvl="1"/>
            <a:r>
              <a:rPr lang="en-AU" dirty="0">
                <a:solidFill>
                  <a:schemeClr val="tx1">
                    <a:lumMod val="65000"/>
                    <a:lumOff val="35000"/>
                  </a:schemeClr>
                </a:solidFill>
              </a:rPr>
              <a:t>Role of OEP in their institution</a:t>
            </a:r>
          </a:p>
          <a:p>
            <a:pPr lvl="1"/>
            <a:r>
              <a:rPr lang="en-AU" dirty="0">
                <a:solidFill>
                  <a:schemeClr val="tx1">
                    <a:lumMod val="65000"/>
                    <a:lumOff val="35000"/>
                  </a:schemeClr>
                </a:solidFill>
              </a:rPr>
              <a:t>Current / planned ‘open’ activities</a:t>
            </a:r>
          </a:p>
          <a:p>
            <a:pPr lvl="1"/>
            <a:r>
              <a:rPr lang="en-AU" dirty="0">
                <a:solidFill>
                  <a:schemeClr val="tx1">
                    <a:lumMod val="65000"/>
                    <a:lumOff val="35000"/>
                  </a:schemeClr>
                </a:solidFill>
              </a:rPr>
              <a:t>Platforms / licences used</a:t>
            </a:r>
          </a:p>
          <a:p>
            <a:pPr lvl="1"/>
            <a:r>
              <a:rPr lang="en-AU" dirty="0">
                <a:solidFill>
                  <a:schemeClr val="tx1">
                    <a:lumMod val="65000"/>
                    <a:lumOff val="35000"/>
                  </a:schemeClr>
                </a:solidFill>
              </a:rPr>
              <a:t>Policy/strategic reasons</a:t>
            </a:r>
          </a:p>
          <a:p>
            <a:pPr lvl="1"/>
            <a:r>
              <a:rPr lang="en-AU" dirty="0">
                <a:solidFill>
                  <a:schemeClr val="tx1">
                    <a:lumMod val="65000"/>
                    <a:lumOff val="35000"/>
                  </a:schemeClr>
                </a:solidFill>
              </a:rPr>
              <a:t>IP issues</a:t>
            </a:r>
          </a:p>
          <a:p>
            <a:r>
              <a:rPr lang="en-AU" dirty="0">
                <a:solidFill>
                  <a:schemeClr val="tx1">
                    <a:lumMod val="65000"/>
                    <a:lumOff val="35000"/>
                  </a:schemeClr>
                </a:solidFill>
              </a:rPr>
              <a:t>2016 – </a:t>
            </a:r>
            <a:r>
              <a:rPr lang="en-AU" dirty="0" smtClean="0">
                <a:solidFill>
                  <a:schemeClr val="tx1">
                    <a:lumMod val="65000"/>
                    <a:lumOff val="35000"/>
                  </a:schemeClr>
                </a:solidFill>
              </a:rPr>
              <a:t>Developed OEL </a:t>
            </a:r>
            <a:r>
              <a:rPr lang="en-AU" dirty="0">
                <a:solidFill>
                  <a:schemeClr val="tx1">
                    <a:lumMod val="65000"/>
                    <a:lumOff val="35000"/>
                  </a:schemeClr>
                </a:solidFill>
              </a:rPr>
              <a:t>Toolkit</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32656"/>
            <a:ext cx="104298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698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graphicFrame>
        <p:nvGraphicFramePr>
          <p:cNvPr id="5" name="Chart 4">
            <a:extLst>
              <a:ext uri="{FF2B5EF4-FFF2-40B4-BE49-F238E27FC236}">
                <a16:creationId xmlns:a16="http://schemas.microsoft.com/office/drawing/2014/main" xmlns="" id="{1BE278E5-8F47-411F-B272-174E9901B16A}"/>
              </a:ext>
            </a:extLst>
          </p:cNvPr>
          <p:cNvGraphicFramePr>
            <a:graphicFrameLocks/>
          </p:cNvGraphicFramePr>
          <p:nvPr>
            <p:extLst>
              <p:ext uri="{D42A27DB-BD31-4B8C-83A1-F6EECF244321}">
                <p14:modId xmlns:p14="http://schemas.microsoft.com/office/powerpoint/2010/main" val="3896477915"/>
              </p:ext>
            </p:extLst>
          </p:nvPr>
        </p:nvGraphicFramePr>
        <p:xfrm>
          <a:off x="1314439" y="1124744"/>
          <a:ext cx="6448425" cy="475895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683568" y="188640"/>
            <a:ext cx="7397859" cy="646331"/>
          </a:xfrm>
          <a:prstGeom prst="rect">
            <a:avLst/>
          </a:prstGeom>
          <a:noFill/>
        </p:spPr>
        <p:txBody>
          <a:bodyPr wrap="none" rtlCol="0">
            <a:spAutoFit/>
          </a:bodyPr>
          <a:lstStyle/>
          <a:p>
            <a:r>
              <a:rPr lang="en-AU" sz="3600" dirty="0"/>
              <a:t>Research outcomes/ about the sample</a:t>
            </a:r>
          </a:p>
        </p:txBody>
      </p:sp>
    </p:spTree>
    <p:extLst>
      <p:ext uri="{BB962C8B-B14F-4D97-AF65-F5344CB8AC3E}">
        <p14:creationId xmlns:p14="http://schemas.microsoft.com/office/powerpoint/2010/main" val="625829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6021288"/>
            <a:ext cx="4829849" cy="819264"/>
          </a:xfrm>
          <a:prstGeom prst="rect">
            <a:avLst/>
          </a:prstGeom>
        </p:spPr>
      </p:pic>
      <p:pic>
        <p:nvPicPr>
          <p:cNvPr id="4" name="Picture 3"/>
          <p:cNvPicPr>
            <a:picLocks noChangeAspect="1"/>
          </p:cNvPicPr>
          <p:nvPr/>
        </p:nvPicPr>
        <p:blipFill rotWithShape="1">
          <a:blip r:embed="rId4"/>
          <a:srcRect l="11807" t="9400" r="5113" b="10594"/>
          <a:stretch/>
        </p:blipFill>
        <p:spPr>
          <a:xfrm>
            <a:off x="107504" y="692696"/>
            <a:ext cx="8906644" cy="4824536"/>
          </a:xfrm>
          <a:prstGeom prst="rect">
            <a:avLst/>
          </a:prstGeom>
        </p:spPr>
      </p:pic>
    </p:spTree>
    <p:extLst>
      <p:ext uri="{BB962C8B-B14F-4D97-AF65-F5344CB8AC3E}">
        <p14:creationId xmlns:p14="http://schemas.microsoft.com/office/powerpoint/2010/main" val="1277745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5881</TotalTime>
  <Words>668</Words>
  <Application>Microsoft Office PowerPoint</Application>
  <PresentationFormat>On-screen Show (4:3)</PresentationFormat>
  <Paragraphs>127</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Image</vt:lpstr>
      <vt:lpstr>OEL Project</vt:lpstr>
      <vt:lpstr>Open Education Licensing: a toolkit for Australian educators</vt:lpstr>
      <vt:lpstr>Open Education and Copyright</vt:lpstr>
      <vt:lpstr>Paris OER declaration</vt:lpstr>
      <vt:lpstr>Ljubljana OER Action Plan</vt:lpstr>
      <vt:lpstr>Open Education Licensing  project</vt:lpstr>
      <vt:lpstr>OEL project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Overall findings</vt:lpstr>
      <vt:lpstr>Development of OEL Toolkit</vt:lpstr>
      <vt:lpstr>Design and development</vt:lpstr>
      <vt:lpstr>PowerPoint Presentation</vt:lpstr>
      <vt:lpstr>Interactive demonstration</vt:lpstr>
      <vt:lpstr>OEL Toolkit – improving understanding</vt:lpstr>
      <vt:lpstr>Existing exceptions – FD R&amp;S</vt:lpstr>
      <vt:lpstr>Linking or copying</vt:lpstr>
      <vt:lpstr>Licence interaction</vt:lpstr>
      <vt:lpstr>PowerPoint Presentation</vt:lpstr>
      <vt:lpstr>Questions</vt:lpstr>
      <vt:lpstr>PowerPoint Presentation</vt:lpstr>
    </vt:vector>
  </TitlesOfParts>
  <Company>Swinbune University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OEL Project</dc:title>
  <dc:creator>Luke Padgett</dc:creator>
  <cp:lastModifiedBy>Anna Srivastava</cp:lastModifiedBy>
  <cp:revision>264</cp:revision>
  <cp:lastPrinted>2017-11-03T07:26:15Z</cp:lastPrinted>
  <dcterms:created xsi:type="dcterms:W3CDTF">2014-12-02T03:43:04Z</dcterms:created>
  <dcterms:modified xsi:type="dcterms:W3CDTF">2017-12-18T01:24:55Z</dcterms:modified>
</cp:coreProperties>
</file>