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4"/>
  </p:sldMasterIdLst>
  <p:notesMasterIdLst>
    <p:notesMasterId r:id="rId20"/>
  </p:notesMasterIdLst>
  <p:handoutMasterIdLst>
    <p:handoutMasterId r:id="rId21"/>
  </p:handoutMasterIdLst>
  <p:sldIdLst>
    <p:sldId id="256" r:id="rId5"/>
    <p:sldId id="258" r:id="rId6"/>
    <p:sldId id="357" r:id="rId7"/>
    <p:sldId id="358" r:id="rId8"/>
    <p:sldId id="359" r:id="rId9"/>
    <p:sldId id="360" r:id="rId10"/>
    <p:sldId id="361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16" r:id="rId19"/>
  </p:sldIdLst>
  <p:sldSz cx="9144000" cy="6858000" type="screen4x3"/>
  <p:notesSz cx="6805613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C3E1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8" autoAdjust="0"/>
    <p:restoredTop sz="86392" autoAdjust="0"/>
  </p:normalViewPr>
  <p:slideViewPr>
    <p:cSldViewPr snapToGrid="0" snapToObjects="1">
      <p:cViewPr varScale="1">
        <p:scale>
          <a:sx n="73" d="100"/>
          <a:sy n="73" d="100"/>
        </p:scale>
        <p:origin x="-994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0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696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4940" y="1"/>
            <a:ext cx="2949099" cy="496967"/>
          </a:xfrm>
          <a:prstGeom prst="rect">
            <a:avLst/>
          </a:prstGeom>
        </p:spPr>
        <p:txBody>
          <a:bodyPr vert="horz" lIns="91430" tIns="45715" rIns="91430" bIns="45715" rtlCol="0"/>
          <a:lstStyle>
            <a:lvl1pPr algn="r">
              <a:defRPr sz="1200"/>
            </a:lvl1pPr>
          </a:lstStyle>
          <a:p>
            <a:fld id="{C9DAB984-FBC5-4296-8307-22166F869A5C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40647"/>
            <a:ext cx="2949099" cy="49696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4940" y="9440647"/>
            <a:ext cx="2949099" cy="496967"/>
          </a:xfrm>
          <a:prstGeom prst="rect">
            <a:avLst/>
          </a:prstGeom>
        </p:spPr>
        <p:txBody>
          <a:bodyPr vert="horz" lIns="91430" tIns="45715" rIns="91430" bIns="45715" rtlCol="0" anchor="b"/>
          <a:lstStyle>
            <a:lvl1pPr algn="r">
              <a:defRPr sz="1200"/>
            </a:lvl1pPr>
          </a:lstStyle>
          <a:p>
            <a:fld id="{E90DFB7E-02C9-45A4-AAF4-A37216E65C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734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9003F-57EC-4AE4-A94E-FFACB4F6754A}" type="datetimeFigureOut">
              <a:rPr lang="en-US" smtClean="0"/>
              <a:t>12/18/2017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1225"/>
            <a:ext cx="5443537" cy="44719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4A37A-6316-47B9-A3C1-71F448309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247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183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b="0" i="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902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54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537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296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691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292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669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0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257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69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3721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219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498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74A37A-6316-47B9-A3C1-71F448309CA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45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31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0" name="AutoShape 3"/>
          <p:cNvSpPr>
            <a:spLocks noChangeAspect="1" noChangeArrowheads="1" noTextEdit="1"/>
          </p:cNvSpPr>
          <p:nvPr/>
        </p:nvSpPr>
        <p:spPr bwMode="auto">
          <a:xfrm>
            <a:off x="0" y="0"/>
            <a:ext cx="91442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Freeform 5"/>
          <p:cNvSpPr>
            <a:spLocks/>
          </p:cNvSpPr>
          <p:nvPr/>
        </p:nvSpPr>
        <p:spPr bwMode="auto">
          <a:xfrm>
            <a:off x="0" y="457200"/>
            <a:ext cx="4572114" cy="6388100"/>
          </a:xfrm>
          <a:custGeom>
            <a:avLst/>
            <a:gdLst>
              <a:gd name="T0" fmla="*/ 2875 w 2875"/>
              <a:gd name="T1" fmla="*/ 0 h 4024"/>
              <a:gd name="T2" fmla="*/ 2875 w 2875"/>
              <a:gd name="T3" fmla="*/ 4024 h 4024"/>
              <a:gd name="T4" fmla="*/ 0 w 2875"/>
              <a:gd name="T5" fmla="*/ 4024 h 4024"/>
              <a:gd name="T6" fmla="*/ 0 w 2875"/>
              <a:gd name="T7" fmla="*/ 0 h 4024"/>
              <a:gd name="T8" fmla="*/ 2875 w 2875"/>
              <a:gd name="T9" fmla="*/ 0 h 4024"/>
              <a:gd name="T10" fmla="*/ 2875 w 2875"/>
              <a:gd name="T11" fmla="*/ 0 h 40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875" h="4024">
                <a:moveTo>
                  <a:pt x="2875" y="0"/>
                </a:moveTo>
                <a:lnTo>
                  <a:pt x="2875" y="4024"/>
                </a:lnTo>
                <a:lnTo>
                  <a:pt x="0" y="4024"/>
                </a:lnTo>
                <a:lnTo>
                  <a:pt x="0" y="0"/>
                </a:lnTo>
                <a:lnTo>
                  <a:pt x="2875" y="0"/>
                </a:lnTo>
                <a:lnTo>
                  <a:pt x="2875" y="0"/>
                </a:lnTo>
                <a:close/>
              </a:path>
            </a:pathLst>
          </a:custGeom>
          <a:solidFill>
            <a:srgbClr val="8C857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Freeform 6"/>
          <p:cNvSpPr>
            <a:spLocks/>
          </p:cNvSpPr>
          <p:nvPr/>
        </p:nvSpPr>
        <p:spPr bwMode="auto">
          <a:xfrm>
            <a:off x="4572114" y="-3175"/>
            <a:ext cx="4572114" cy="6858000"/>
          </a:xfrm>
          <a:custGeom>
            <a:avLst/>
            <a:gdLst>
              <a:gd name="T0" fmla="*/ 2875 w 2875"/>
              <a:gd name="T1" fmla="*/ 0 h 4320"/>
              <a:gd name="T2" fmla="*/ 2875 w 2875"/>
              <a:gd name="T3" fmla="*/ 4030 h 4320"/>
              <a:gd name="T4" fmla="*/ 290 w 2875"/>
              <a:gd name="T5" fmla="*/ 4030 h 4320"/>
              <a:gd name="T6" fmla="*/ 0 w 2875"/>
              <a:gd name="T7" fmla="*/ 4320 h 4320"/>
              <a:gd name="T8" fmla="*/ 0 w 2875"/>
              <a:gd name="T9" fmla="*/ 290 h 4320"/>
              <a:gd name="T10" fmla="*/ 290 w 2875"/>
              <a:gd name="T11" fmla="*/ 0 h 4320"/>
              <a:gd name="T12" fmla="*/ 2875 w 2875"/>
              <a:gd name="T13" fmla="*/ 0 h 4320"/>
              <a:gd name="T14" fmla="*/ 2875 w 2875"/>
              <a:gd name="T15" fmla="*/ 0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75" h="4320">
                <a:moveTo>
                  <a:pt x="2875" y="0"/>
                </a:moveTo>
                <a:lnTo>
                  <a:pt x="2875" y="4030"/>
                </a:lnTo>
                <a:lnTo>
                  <a:pt x="290" y="4030"/>
                </a:lnTo>
                <a:lnTo>
                  <a:pt x="0" y="4320"/>
                </a:lnTo>
                <a:lnTo>
                  <a:pt x="0" y="290"/>
                </a:lnTo>
                <a:lnTo>
                  <a:pt x="290" y="0"/>
                </a:lnTo>
                <a:lnTo>
                  <a:pt x="2875" y="0"/>
                </a:lnTo>
                <a:lnTo>
                  <a:pt x="2875" y="0"/>
                </a:lnTo>
                <a:close/>
              </a:path>
            </a:pathLst>
          </a:custGeom>
          <a:solidFill>
            <a:srgbClr val="3D0F5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7401258" y="365125"/>
            <a:ext cx="1374019" cy="484188"/>
            <a:chOff x="7401258" y="365125"/>
            <a:chExt cx="1374019" cy="484188"/>
          </a:xfrm>
        </p:grpSpPr>
        <p:sp>
          <p:nvSpPr>
            <p:cNvPr id="54" name="Freeform 7"/>
            <p:cNvSpPr>
              <a:spLocks/>
            </p:cNvSpPr>
            <p:nvPr userDrawn="1"/>
          </p:nvSpPr>
          <p:spPr bwMode="auto">
            <a:xfrm>
              <a:off x="7401258" y="371475"/>
              <a:ext cx="289435" cy="369888"/>
            </a:xfrm>
            <a:custGeom>
              <a:avLst/>
              <a:gdLst>
                <a:gd name="T0" fmla="*/ 91 w 91"/>
                <a:gd name="T1" fmla="*/ 0 h 117"/>
                <a:gd name="T2" fmla="*/ 91 w 91"/>
                <a:gd name="T3" fmla="*/ 51 h 117"/>
                <a:gd name="T4" fmla="*/ 46 w 91"/>
                <a:gd name="T5" fmla="*/ 117 h 117"/>
                <a:gd name="T6" fmla="*/ 0 w 91"/>
                <a:gd name="T7" fmla="*/ 51 h 117"/>
                <a:gd name="T8" fmla="*/ 0 w 91"/>
                <a:gd name="T9" fmla="*/ 0 h 117"/>
                <a:gd name="T10" fmla="*/ 91 w 91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17">
                  <a:moveTo>
                    <a:pt x="91" y="0"/>
                  </a:moveTo>
                  <a:cubicBezTo>
                    <a:pt x="91" y="51"/>
                    <a:pt x="91" y="51"/>
                    <a:pt x="91" y="51"/>
                  </a:cubicBezTo>
                  <a:cubicBezTo>
                    <a:pt x="91" y="77"/>
                    <a:pt x="74" y="105"/>
                    <a:pt x="46" y="117"/>
                  </a:cubicBezTo>
                  <a:cubicBezTo>
                    <a:pt x="18" y="105"/>
                    <a:pt x="0" y="77"/>
                    <a:pt x="0" y="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1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E223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Freeform 8"/>
            <p:cNvSpPr>
              <a:spLocks/>
            </p:cNvSpPr>
            <p:nvPr userDrawn="1"/>
          </p:nvSpPr>
          <p:spPr bwMode="auto">
            <a:xfrm>
              <a:off x="7455328" y="415925"/>
              <a:ext cx="181294" cy="236538"/>
            </a:xfrm>
            <a:custGeom>
              <a:avLst/>
              <a:gdLst>
                <a:gd name="T0" fmla="*/ 0 w 114"/>
                <a:gd name="T1" fmla="*/ 74 h 149"/>
                <a:gd name="T2" fmla="*/ 58 w 114"/>
                <a:gd name="T3" fmla="*/ 0 h 149"/>
                <a:gd name="T4" fmla="*/ 114 w 114"/>
                <a:gd name="T5" fmla="*/ 74 h 149"/>
                <a:gd name="T6" fmla="*/ 58 w 114"/>
                <a:gd name="T7" fmla="*/ 149 h 149"/>
                <a:gd name="T8" fmla="*/ 0 w 114"/>
                <a:gd name="T9" fmla="*/ 74 h 149"/>
                <a:gd name="T10" fmla="*/ 0 w 114"/>
                <a:gd name="T11" fmla="*/ 74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49">
                  <a:moveTo>
                    <a:pt x="0" y="74"/>
                  </a:moveTo>
                  <a:lnTo>
                    <a:pt x="58" y="0"/>
                  </a:lnTo>
                  <a:lnTo>
                    <a:pt x="114" y="74"/>
                  </a:lnTo>
                  <a:lnTo>
                    <a:pt x="58" y="149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Freeform 9"/>
            <p:cNvSpPr>
              <a:spLocks/>
            </p:cNvSpPr>
            <p:nvPr userDrawn="1"/>
          </p:nvSpPr>
          <p:spPr bwMode="auto">
            <a:xfrm>
              <a:off x="7480773" y="466725"/>
              <a:ext cx="130405" cy="153988"/>
            </a:xfrm>
            <a:custGeom>
              <a:avLst/>
              <a:gdLst>
                <a:gd name="T0" fmla="*/ 18 w 41"/>
                <a:gd name="T1" fmla="*/ 26 h 49"/>
                <a:gd name="T2" fmla="*/ 21 w 41"/>
                <a:gd name="T3" fmla="*/ 49 h 49"/>
                <a:gd name="T4" fmla="*/ 21 w 41"/>
                <a:gd name="T5" fmla="*/ 49 h 49"/>
                <a:gd name="T6" fmla="*/ 21 w 41"/>
                <a:gd name="T7" fmla="*/ 49 h 49"/>
                <a:gd name="T8" fmla="*/ 23 w 41"/>
                <a:gd name="T9" fmla="*/ 26 h 49"/>
                <a:gd name="T10" fmla="*/ 23 w 41"/>
                <a:gd name="T11" fmla="*/ 24 h 49"/>
                <a:gd name="T12" fmla="*/ 32 w 41"/>
                <a:gd name="T13" fmla="*/ 24 h 49"/>
                <a:gd name="T14" fmla="*/ 32 w 41"/>
                <a:gd name="T15" fmla="*/ 25 h 49"/>
                <a:gd name="T16" fmla="*/ 35 w 41"/>
                <a:gd name="T17" fmla="*/ 28 h 49"/>
                <a:gd name="T18" fmla="*/ 37 w 41"/>
                <a:gd name="T19" fmla="*/ 25 h 49"/>
                <a:gd name="T20" fmla="*/ 37 w 41"/>
                <a:gd name="T21" fmla="*/ 24 h 49"/>
                <a:gd name="T22" fmla="*/ 38 w 41"/>
                <a:gd name="T23" fmla="*/ 24 h 49"/>
                <a:gd name="T24" fmla="*/ 41 w 41"/>
                <a:gd name="T25" fmla="*/ 21 h 49"/>
                <a:gd name="T26" fmla="*/ 38 w 41"/>
                <a:gd name="T27" fmla="*/ 19 h 49"/>
                <a:gd name="T28" fmla="*/ 37 w 41"/>
                <a:gd name="T29" fmla="*/ 19 h 49"/>
                <a:gd name="T30" fmla="*/ 37 w 41"/>
                <a:gd name="T31" fmla="*/ 18 h 49"/>
                <a:gd name="T32" fmla="*/ 35 w 41"/>
                <a:gd name="T33" fmla="*/ 15 h 49"/>
                <a:gd name="T34" fmla="*/ 32 w 41"/>
                <a:gd name="T35" fmla="*/ 18 h 49"/>
                <a:gd name="T36" fmla="*/ 32 w 41"/>
                <a:gd name="T37" fmla="*/ 19 h 49"/>
                <a:gd name="T38" fmla="*/ 23 w 41"/>
                <a:gd name="T39" fmla="*/ 19 h 49"/>
                <a:gd name="T40" fmla="*/ 23 w 41"/>
                <a:gd name="T41" fmla="*/ 9 h 49"/>
                <a:gd name="T42" fmla="*/ 24 w 41"/>
                <a:gd name="T43" fmla="*/ 9 h 49"/>
                <a:gd name="T44" fmla="*/ 27 w 41"/>
                <a:gd name="T45" fmla="*/ 6 h 49"/>
                <a:gd name="T46" fmla="*/ 24 w 41"/>
                <a:gd name="T47" fmla="*/ 3 h 49"/>
                <a:gd name="T48" fmla="*/ 23 w 41"/>
                <a:gd name="T49" fmla="*/ 3 h 49"/>
                <a:gd name="T50" fmla="*/ 23 w 41"/>
                <a:gd name="T51" fmla="*/ 3 h 49"/>
                <a:gd name="T52" fmla="*/ 21 w 41"/>
                <a:gd name="T53" fmla="*/ 0 h 49"/>
                <a:gd name="T54" fmla="*/ 18 w 41"/>
                <a:gd name="T55" fmla="*/ 3 h 49"/>
                <a:gd name="T56" fmla="*/ 18 w 41"/>
                <a:gd name="T57" fmla="*/ 3 h 49"/>
                <a:gd name="T58" fmla="*/ 17 w 41"/>
                <a:gd name="T59" fmla="*/ 3 h 49"/>
                <a:gd name="T60" fmla="*/ 14 w 41"/>
                <a:gd name="T61" fmla="*/ 6 h 49"/>
                <a:gd name="T62" fmla="*/ 17 w 41"/>
                <a:gd name="T63" fmla="*/ 9 h 49"/>
                <a:gd name="T64" fmla="*/ 18 w 41"/>
                <a:gd name="T65" fmla="*/ 9 h 49"/>
                <a:gd name="T66" fmla="*/ 18 w 41"/>
                <a:gd name="T67" fmla="*/ 19 h 49"/>
                <a:gd name="T68" fmla="*/ 18 w 41"/>
                <a:gd name="T69" fmla="*/ 19 h 49"/>
                <a:gd name="T70" fmla="*/ 10 w 41"/>
                <a:gd name="T71" fmla="*/ 19 h 49"/>
                <a:gd name="T72" fmla="*/ 10 w 41"/>
                <a:gd name="T73" fmla="*/ 18 h 49"/>
                <a:gd name="T74" fmla="*/ 7 w 41"/>
                <a:gd name="T75" fmla="*/ 15 h 49"/>
                <a:gd name="T76" fmla="*/ 4 w 41"/>
                <a:gd name="T77" fmla="*/ 18 h 49"/>
                <a:gd name="T78" fmla="*/ 4 w 41"/>
                <a:gd name="T79" fmla="*/ 19 h 49"/>
                <a:gd name="T80" fmla="*/ 4 w 41"/>
                <a:gd name="T81" fmla="*/ 19 h 49"/>
                <a:gd name="T82" fmla="*/ 0 w 41"/>
                <a:gd name="T83" fmla="*/ 21 h 49"/>
                <a:gd name="T84" fmla="*/ 4 w 41"/>
                <a:gd name="T85" fmla="*/ 24 h 49"/>
                <a:gd name="T86" fmla="*/ 4 w 41"/>
                <a:gd name="T87" fmla="*/ 24 h 49"/>
                <a:gd name="T88" fmla="*/ 4 w 41"/>
                <a:gd name="T89" fmla="*/ 25 h 49"/>
                <a:gd name="T90" fmla="*/ 7 w 41"/>
                <a:gd name="T91" fmla="*/ 28 h 49"/>
                <a:gd name="T92" fmla="*/ 10 w 41"/>
                <a:gd name="T93" fmla="*/ 25 h 49"/>
                <a:gd name="T94" fmla="*/ 10 w 41"/>
                <a:gd name="T95" fmla="*/ 24 h 49"/>
                <a:gd name="T96" fmla="*/ 18 w 41"/>
                <a:gd name="T97" fmla="*/ 24 h 49"/>
                <a:gd name="T98" fmla="*/ 18 w 41"/>
                <a:gd name="T99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" h="49">
                  <a:moveTo>
                    <a:pt x="18" y="26"/>
                  </a:moveTo>
                  <a:cubicBezTo>
                    <a:pt x="18" y="36"/>
                    <a:pt x="20" y="48"/>
                    <a:pt x="21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8"/>
                    <a:pt x="23" y="36"/>
                    <a:pt x="23" y="26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8"/>
                    <a:pt x="35" y="28"/>
                  </a:cubicBezTo>
                  <a:cubicBezTo>
                    <a:pt x="36" y="28"/>
                    <a:pt x="37" y="26"/>
                    <a:pt x="37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4"/>
                    <a:pt x="41" y="23"/>
                    <a:pt x="41" y="21"/>
                  </a:cubicBezTo>
                  <a:cubicBezTo>
                    <a:pt x="41" y="20"/>
                    <a:pt x="39" y="19"/>
                    <a:pt x="38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6" y="15"/>
                    <a:pt x="35" y="15"/>
                  </a:cubicBezTo>
                  <a:cubicBezTo>
                    <a:pt x="33" y="15"/>
                    <a:pt x="32" y="17"/>
                    <a:pt x="32" y="18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7" y="8"/>
                    <a:pt x="27" y="6"/>
                  </a:cubicBezTo>
                  <a:cubicBezTo>
                    <a:pt x="27" y="5"/>
                    <a:pt x="25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4" y="5"/>
                    <a:pt x="14" y="6"/>
                  </a:cubicBezTo>
                  <a:cubicBezTo>
                    <a:pt x="14" y="8"/>
                    <a:pt x="16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8" y="15"/>
                    <a:pt x="7" y="15"/>
                  </a:cubicBezTo>
                  <a:cubicBezTo>
                    <a:pt x="5" y="15"/>
                    <a:pt x="4" y="17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20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6"/>
                    <a:pt x="5" y="28"/>
                    <a:pt x="7" y="28"/>
                  </a:cubicBezTo>
                  <a:cubicBezTo>
                    <a:pt x="8" y="28"/>
                    <a:pt x="10" y="26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6"/>
                    <a:pt x="18" y="26"/>
                    <a:pt x="18" y="26"/>
                  </a:cubicBezTo>
                  <a:close/>
                </a:path>
              </a:pathLst>
            </a:custGeom>
            <a:solidFill>
              <a:srgbClr val="E223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Freeform 10"/>
            <p:cNvSpPr>
              <a:spLocks noEditPoints="1"/>
            </p:cNvSpPr>
            <p:nvPr userDrawn="1"/>
          </p:nvSpPr>
          <p:spPr bwMode="auto">
            <a:xfrm>
              <a:off x="7401258" y="798513"/>
              <a:ext cx="54070" cy="50800"/>
            </a:xfrm>
            <a:custGeom>
              <a:avLst/>
              <a:gdLst>
                <a:gd name="T0" fmla="*/ 20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6 w 34"/>
                <a:gd name="T7" fmla="*/ 32 h 32"/>
                <a:gd name="T8" fmla="*/ 10 w 34"/>
                <a:gd name="T9" fmla="*/ 26 h 32"/>
                <a:gd name="T10" fmla="*/ 26 w 34"/>
                <a:gd name="T11" fmla="*/ 26 h 32"/>
                <a:gd name="T12" fmla="*/ 30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20 w 34"/>
                <a:gd name="T19" fmla="*/ 0 h 32"/>
                <a:gd name="T20" fmla="*/ 20 w 34"/>
                <a:gd name="T21" fmla="*/ 0 h 32"/>
                <a:gd name="T22" fmla="*/ 24 w 34"/>
                <a:gd name="T23" fmla="*/ 20 h 32"/>
                <a:gd name="T24" fmla="*/ 12 w 34"/>
                <a:gd name="T25" fmla="*/ 20 h 32"/>
                <a:gd name="T26" fmla="*/ 18 w 34"/>
                <a:gd name="T27" fmla="*/ 6 h 32"/>
                <a:gd name="T28" fmla="*/ 24 w 34"/>
                <a:gd name="T29" fmla="*/ 20 h 32"/>
                <a:gd name="T30" fmla="*/ 24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20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0" y="26"/>
                  </a:lnTo>
                  <a:lnTo>
                    <a:pt x="26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4" y="20"/>
                  </a:moveTo>
                  <a:lnTo>
                    <a:pt x="12" y="20"/>
                  </a:lnTo>
                  <a:lnTo>
                    <a:pt x="18" y="6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Freeform 11"/>
            <p:cNvSpPr>
              <a:spLocks/>
            </p:cNvSpPr>
            <p:nvPr userDrawn="1"/>
          </p:nvSpPr>
          <p:spPr bwMode="auto">
            <a:xfrm>
              <a:off x="7458509" y="798513"/>
              <a:ext cx="44528" cy="50800"/>
            </a:xfrm>
            <a:custGeom>
              <a:avLst/>
              <a:gdLst>
                <a:gd name="T0" fmla="*/ 11 w 14"/>
                <a:gd name="T1" fmla="*/ 9 h 16"/>
                <a:gd name="T2" fmla="*/ 7 w 14"/>
                <a:gd name="T3" fmla="*/ 14 h 16"/>
                <a:gd name="T4" fmla="*/ 3 w 14"/>
                <a:gd name="T5" fmla="*/ 9 h 16"/>
                <a:gd name="T6" fmla="*/ 3 w 14"/>
                <a:gd name="T7" fmla="*/ 0 h 16"/>
                <a:gd name="T8" fmla="*/ 0 w 14"/>
                <a:gd name="T9" fmla="*/ 0 h 16"/>
                <a:gd name="T10" fmla="*/ 0 w 14"/>
                <a:gd name="T11" fmla="*/ 9 h 16"/>
                <a:gd name="T12" fmla="*/ 7 w 14"/>
                <a:gd name="T13" fmla="*/ 16 h 16"/>
                <a:gd name="T14" fmla="*/ 14 w 14"/>
                <a:gd name="T15" fmla="*/ 9 h 16"/>
                <a:gd name="T16" fmla="*/ 14 w 14"/>
                <a:gd name="T17" fmla="*/ 0 h 16"/>
                <a:gd name="T18" fmla="*/ 11 w 14"/>
                <a:gd name="T19" fmla="*/ 0 h 16"/>
                <a:gd name="T20" fmla="*/ 11 w 14"/>
                <a:gd name="T2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1" y="9"/>
                  </a:moveTo>
                  <a:cubicBezTo>
                    <a:pt x="11" y="12"/>
                    <a:pt x="9" y="14"/>
                    <a:pt x="7" y="14"/>
                  </a:cubicBezTo>
                  <a:cubicBezTo>
                    <a:pt x="5" y="14"/>
                    <a:pt x="3" y="12"/>
                    <a:pt x="3" y="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6"/>
                    <a:pt x="7" y="16"/>
                  </a:cubicBezTo>
                  <a:cubicBezTo>
                    <a:pt x="10" y="16"/>
                    <a:pt x="14" y="14"/>
                    <a:pt x="14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Freeform 12"/>
            <p:cNvSpPr>
              <a:spLocks/>
            </p:cNvSpPr>
            <p:nvPr userDrawn="1"/>
          </p:nvSpPr>
          <p:spPr bwMode="auto">
            <a:xfrm>
              <a:off x="7512579" y="795338"/>
              <a:ext cx="41348" cy="53975"/>
            </a:xfrm>
            <a:custGeom>
              <a:avLst/>
              <a:gdLst>
                <a:gd name="T0" fmla="*/ 7 w 13"/>
                <a:gd name="T1" fmla="*/ 7 h 17"/>
                <a:gd name="T2" fmla="*/ 3 w 13"/>
                <a:gd name="T3" fmla="*/ 5 h 17"/>
                <a:gd name="T4" fmla="*/ 7 w 13"/>
                <a:gd name="T5" fmla="*/ 3 h 17"/>
                <a:gd name="T6" fmla="*/ 11 w 13"/>
                <a:gd name="T7" fmla="*/ 5 h 17"/>
                <a:gd name="T8" fmla="*/ 11 w 13"/>
                <a:gd name="T9" fmla="*/ 5 h 17"/>
                <a:gd name="T10" fmla="*/ 13 w 13"/>
                <a:gd name="T11" fmla="*/ 4 h 17"/>
                <a:gd name="T12" fmla="*/ 13 w 13"/>
                <a:gd name="T13" fmla="*/ 3 h 17"/>
                <a:gd name="T14" fmla="*/ 7 w 13"/>
                <a:gd name="T15" fmla="*/ 0 h 17"/>
                <a:gd name="T16" fmla="*/ 2 w 13"/>
                <a:gd name="T17" fmla="*/ 2 h 17"/>
                <a:gd name="T18" fmla="*/ 0 w 13"/>
                <a:gd name="T19" fmla="*/ 5 h 17"/>
                <a:gd name="T20" fmla="*/ 7 w 13"/>
                <a:gd name="T21" fmla="*/ 10 h 17"/>
                <a:gd name="T22" fmla="*/ 11 w 13"/>
                <a:gd name="T23" fmla="*/ 12 h 17"/>
                <a:gd name="T24" fmla="*/ 7 w 13"/>
                <a:gd name="T25" fmla="*/ 15 h 17"/>
                <a:gd name="T26" fmla="*/ 2 w 13"/>
                <a:gd name="T27" fmla="*/ 12 h 17"/>
                <a:gd name="T28" fmla="*/ 2 w 13"/>
                <a:gd name="T29" fmla="*/ 12 h 17"/>
                <a:gd name="T30" fmla="*/ 0 w 13"/>
                <a:gd name="T31" fmla="*/ 13 h 17"/>
                <a:gd name="T32" fmla="*/ 0 w 13"/>
                <a:gd name="T33" fmla="*/ 14 h 17"/>
                <a:gd name="T34" fmla="*/ 7 w 13"/>
                <a:gd name="T35" fmla="*/ 17 h 17"/>
                <a:gd name="T36" fmla="*/ 13 w 13"/>
                <a:gd name="T37" fmla="*/ 12 h 17"/>
                <a:gd name="T38" fmla="*/ 7 w 13"/>
                <a:gd name="T3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7">
                  <a:moveTo>
                    <a:pt x="7" y="7"/>
                  </a:moveTo>
                  <a:cubicBezTo>
                    <a:pt x="5" y="7"/>
                    <a:pt x="3" y="6"/>
                    <a:pt x="3" y="5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"/>
                    <a:pt x="10" y="0"/>
                    <a:pt x="7" y="0"/>
                  </a:cubicBezTo>
                  <a:cubicBezTo>
                    <a:pt x="5" y="0"/>
                    <a:pt x="3" y="1"/>
                    <a:pt x="2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9"/>
                    <a:pt x="4" y="9"/>
                    <a:pt x="7" y="10"/>
                  </a:cubicBezTo>
                  <a:cubicBezTo>
                    <a:pt x="9" y="10"/>
                    <a:pt x="11" y="11"/>
                    <a:pt x="11" y="12"/>
                  </a:cubicBezTo>
                  <a:cubicBezTo>
                    <a:pt x="11" y="15"/>
                    <a:pt x="8" y="15"/>
                    <a:pt x="7" y="15"/>
                  </a:cubicBezTo>
                  <a:cubicBezTo>
                    <a:pt x="5" y="15"/>
                    <a:pt x="3" y="14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3" y="17"/>
                    <a:pt x="7" y="17"/>
                  </a:cubicBezTo>
                  <a:cubicBezTo>
                    <a:pt x="10" y="17"/>
                    <a:pt x="13" y="16"/>
                    <a:pt x="13" y="12"/>
                  </a:cubicBezTo>
                  <a:cubicBezTo>
                    <a:pt x="13" y="9"/>
                    <a:pt x="10" y="8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Freeform 13"/>
            <p:cNvSpPr>
              <a:spLocks/>
            </p:cNvSpPr>
            <p:nvPr userDrawn="1"/>
          </p:nvSpPr>
          <p:spPr bwMode="auto">
            <a:xfrm>
              <a:off x="7560288" y="798513"/>
              <a:ext cx="41348" cy="50800"/>
            </a:xfrm>
            <a:custGeom>
              <a:avLst/>
              <a:gdLst>
                <a:gd name="T0" fmla="*/ 0 w 26"/>
                <a:gd name="T1" fmla="*/ 4 h 32"/>
                <a:gd name="T2" fmla="*/ 10 w 26"/>
                <a:gd name="T3" fmla="*/ 4 h 32"/>
                <a:gd name="T4" fmla="*/ 10 w 26"/>
                <a:gd name="T5" fmla="*/ 32 h 32"/>
                <a:gd name="T6" fmla="*/ 16 w 26"/>
                <a:gd name="T7" fmla="*/ 32 h 32"/>
                <a:gd name="T8" fmla="*/ 16 w 26"/>
                <a:gd name="T9" fmla="*/ 4 h 32"/>
                <a:gd name="T10" fmla="*/ 26 w 26"/>
                <a:gd name="T11" fmla="*/ 4 h 32"/>
                <a:gd name="T12" fmla="*/ 26 w 26"/>
                <a:gd name="T13" fmla="*/ 0 h 32"/>
                <a:gd name="T14" fmla="*/ 0 w 26"/>
                <a:gd name="T15" fmla="*/ 0 h 32"/>
                <a:gd name="T16" fmla="*/ 0 w 26"/>
                <a:gd name="T17" fmla="*/ 4 h 32"/>
                <a:gd name="T18" fmla="*/ 0 w 26"/>
                <a:gd name="T1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2">
                  <a:moveTo>
                    <a:pt x="0" y="4"/>
                  </a:moveTo>
                  <a:lnTo>
                    <a:pt x="10" y="4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4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Freeform 14"/>
            <p:cNvSpPr>
              <a:spLocks noEditPoints="1"/>
            </p:cNvSpPr>
            <p:nvPr userDrawn="1"/>
          </p:nvSpPr>
          <p:spPr bwMode="auto">
            <a:xfrm>
              <a:off x="7611177" y="798513"/>
              <a:ext cx="44528" cy="50800"/>
            </a:xfrm>
            <a:custGeom>
              <a:avLst/>
              <a:gdLst>
                <a:gd name="T0" fmla="*/ 13 w 14"/>
                <a:gd name="T1" fmla="*/ 5 h 16"/>
                <a:gd name="T2" fmla="*/ 7 w 14"/>
                <a:gd name="T3" fmla="*/ 0 h 16"/>
                <a:gd name="T4" fmla="*/ 0 w 14"/>
                <a:gd name="T5" fmla="*/ 0 h 16"/>
                <a:gd name="T6" fmla="*/ 0 w 14"/>
                <a:gd name="T7" fmla="*/ 16 h 16"/>
                <a:gd name="T8" fmla="*/ 2 w 14"/>
                <a:gd name="T9" fmla="*/ 16 h 16"/>
                <a:gd name="T10" fmla="*/ 2 w 14"/>
                <a:gd name="T11" fmla="*/ 10 h 16"/>
                <a:gd name="T12" fmla="*/ 6 w 14"/>
                <a:gd name="T13" fmla="*/ 10 h 16"/>
                <a:gd name="T14" fmla="*/ 10 w 14"/>
                <a:gd name="T15" fmla="*/ 16 h 16"/>
                <a:gd name="T16" fmla="*/ 14 w 14"/>
                <a:gd name="T17" fmla="*/ 16 h 16"/>
                <a:gd name="T18" fmla="*/ 8 w 14"/>
                <a:gd name="T19" fmla="*/ 10 h 16"/>
                <a:gd name="T20" fmla="*/ 13 w 14"/>
                <a:gd name="T21" fmla="*/ 5 h 16"/>
                <a:gd name="T22" fmla="*/ 2 w 14"/>
                <a:gd name="T23" fmla="*/ 2 h 16"/>
                <a:gd name="T24" fmla="*/ 7 w 14"/>
                <a:gd name="T25" fmla="*/ 2 h 16"/>
                <a:gd name="T26" fmla="*/ 10 w 14"/>
                <a:gd name="T27" fmla="*/ 5 h 16"/>
                <a:gd name="T28" fmla="*/ 7 w 14"/>
                <a:gd name="T29" fmla="*/ 8 h 16"/>
                <a:gd name="T30" fmla="*/ 2 w 14"/>
                <a:gd name="T31" fmla="*/ 8 h 16"/>
                <a:gd name="T32" fmla="*/ 2 w 14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3" y="5"/>
                  </a:moveTo>
                  <a:cubicBezTo>
                    <a:pt x="13" y="2"/>
                    <a:pt x="11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1" y="10"/>
                    <a:pt x="13" y="8"/>
                    <a:pt x="13" y="5"/>
                  </a:cubicBezTo>
                  <a:close/>
                  <a:moveTo>
                    <a:pt x="2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4"/>
                    <a:pt x="10" y="5"/>
                  </a:cubicBezTo>
                  <a:cubicBezTo>
                    <a:pt x="10" y="6"/>
                    <a:pt x="9" y="8"/>
                    <a:pt x="7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Freeform 15"/>
            <p:cNvSpPr>
              <a:spLocks noEditPoints="1"/>
            </p:cNvSpPr>
            <p:nvPr userDrawn="1"/>
          </p:nvSpPr>
          <p:spPr bwMode="auto">
            <a:xfrm>
              <a:off x="7658886" y="798513"/>
              <a:ext cx="54070" cy="50800"/>
            </a:xfrm>
            <a:custGeom>
              <a:avLst/>
              <a:gdLst>
                <a:gd name="T0" fmla="*/ 18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4 w 34"/>
                <a:gd name="T7" fmla="*/ 32 h 32"/>
                <a:gd name="T8" fmla="*/ 8 w 34"/>
                <a:gd name="T9" fmla="*/ 26 h 32"/>
                <a:gd name="T10" fmla="*/ 24 w 34"/>
                <a:gd name="T11" fmla="*/ 26 h 32"/>
                <a:gd name="T12" fmla="*/ 28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18 w 34"/>
                <a:gd name="T19" fmla="*/ 0 h 32"/>
                <a:gd name="T20" fmla="*/ 18 w 34"/>
                <a:gd name="T21" fmla="*/ 0 h 32"/>
                <a:gd name="T22" fmla="*/ 22 w 34"/>
                <a:gd name="T23" fmla="*/ 20 h 32"/>
                <a:gd name="T24" fmla="*/ 10 w 34"/>
                <a:gd name="T25" fmla="*/ 20 h 32"/>
                <a:gd name="T26" fmla="*/ 16 w 34"/>
                <a:gd name="T27" fmla="*/ 6 h 32"/>
                <a:gd name="T28" fmla="*/ 22 w 34"/>
                <a:gd name="T29" fmla="*/ 20 h 32"/>
                <a:gd name="T30" fmla="*/ 22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18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8" y="26"/>
                  </a:lnTo>
                  <a:lnTo>
                    <a:pt x="24" y="26"/>
                  </a:lnTo>
                  <a:lnTo>
                    <a:pt x="28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22" y="20"/>
                  </a:moveTo>
                  <a:lnTo>
                    <a:pt x="10" y="20"/>
                  </a:lnTo>
                  <a:lnTo>
                    <a:pt x="16" y="6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16"/>
            <p:cNvSpPr>
              <a:spLocks/>
            </p:cNvSpPr>
            <p:nvPr userDrawn="1"/>
          </p:nvSpPr>
          <p:spPr bwMode="auto">
            <a:xfrm>
              <a:off x="7719318" y="798513"/>
              <a:ext cx="34987" cy="50800"/>
            </a:xfrm>
            <a:custGeom>
              <a:avLst/>
              <a:gdLst>
                <a:gd name="T0" fmla="*/ 6 w 22"/>
                <a:gd name="T1" fmla="*/ 0 h 32"/>
                <a:gd name="T2" fmla="*/ 0 w 22"/>
                <a:gd name="T3" fmla="*/ 0 h 32"/>
                <a:gd name="T4" fmla="*/ 0 w 22"/>
                <a:gd name="T5" fmla="*/ 32 h 32"/>
                <a:gd name="T6" fmla="*/ 22 w 22"/>
                <a:gd name="T7" fmla="*/ 32 h 32"/>
                <a:gd name="T8" fmla="*/ 22 w 22"/>
                <a:gd name="T9" fmla="*/ 28 h 32"/>
                <a:gd name="T10" fmla="*/ 6 w 22"/>
                <a:gd name="T11" fmla="*/ 28 h 32"/>
                <a:gd name="T12" fmla="*/ 6 w 22"/>
                <a:gd name="T13" fmla="*/ 0 h 32"/>
                <a:gd name="T14" fmla="*/ 6 w 22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2">
                  <a:moveTo>
                    <a:pt x="6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6" y="2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17"/>
            <p:cNvSpPr>
              <a:spLocks/>
            </p:cNvSpPr>
            <p:nvPr userDrawn="1"/>
          </p:nvSpPr>
          <p:spPr bwMode="auto">
            <a:xfrm>
              <a:off x="7763846" y="798513"/>
              <a:ext cx="6361" cy="50800"/>
            </a:xfrm>
            <a:custGeom>
              <a:avLst/>
              <a:gdLst>
                <a:gd name="T0" fmla="*/ 0 w 4"/>
                <a:gd name="T1" fmla="*/ 32 h 32"/>
                <a:gd name="T2" fmla="*/ 4 w 4"/>
                <a:gd name="T3" fmla="*/ 32 h 32"/>
                <a:gd name="T4" fmla="*/ 4 w 4"/>
                <a:gd name="T5" fmla="*/ 0 h 32"/>
                <a:gd name="T6" fmla="*/ 0 w 4"/>
                <a:gd name="T7" fmla="*/ 0 h 32"/>
                <a:gd name="T8" fmla="*/ 0 w 4"/>
                <a:gd name="T9" fmla="*/ 32 h 32"/>
                <a:gd name="T10" fmla="*/ 0 w 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2">
                  <a:moveTo>
                    <a:pt x="0" y="32"/>
                  </a:moveTo>
                  <a:lnTo>
                    <a:pt x="4" y="3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18"/>
            <p:cNvSpPr>
              <a:spLocks noEditPoints="1"/>
            </p:cNvSpPr>
            <p:nvPr userDrawn="1"/>
          </p:nvSpPr>
          <p:spPr bwMode="auto">
            <a:xfrm>
              <a:off x="7779749" y="798513"/>
              <a:ext cx="52480" cy="50800"/>
            </a:xfrm>
            <a:custGeom>
              <a:avLst/>
              <a:gdLst>
                <a:gd name="T0" fmla="*/ 19 w 33"/>
                <a:gd name="T1" fmla="*/ 0 h 32"/>
                <a:gd name="T2" fmla="*/ 13 w 33"/>
                <a:gd name="T3" fmla="*/ 0 h 32"/>
                <a:gd name="T4" fmla="*/ 0 w 33"/>
                <a:gd name="T5" fmla="*/ 32 h 32"/>
                <a:gd name="T6" fmla="*/ 6 w 33"/>
                <a:gd name="T7" fmla="*/ 32 h 32"/>
                <a:gd name="T8" fmla="*/ 7 w 33"/>
                <a:gd name="T9" fmla="*/ 26 h 32"/>
                <a:gd name="T10" fmla="*/ 25 w 33"/>
                <a:gd name="T11" fmla="*/ 26 h 32"/>
                <a:gd name="T12" fmla="*/ 27 w 33"/>
                <a:gd name="T13" fmla="*/ 32 h 32"/>
                <a:gd name="T14" fmla="*/ 33 w 33"/>
                <a:gd name="T15" fmla="*/ 32 h 32"/>
                <a:gd name="T16" fmla="*/ 19 w 33"/>
                <a:gd name="T17" fmla="*/ 0 h 32"/>
                <a:gd name="T18" fmla="*/ 19 w 33"/>
                <a:gd name="T19" fmla="*/ 0 h 32"/>
                <a:gd name="T20" fmla="*/ 19 w 33"/>
                <a:gd name="T21" fmla="*/ 0 h 32"/>
                <a:gd name="T22" fmla="*/ 23 w 33"/>
                <a:gd name="T23" fmla="*/ 20 h 32"/>
                <a:gd name="T24" fmla="*/ 9 w 33"/>
                <a:gd name="T25" fmla="*/ 20 h 32"/>
                <a:gd name="T26" fmla="*/ 17 w 33"/>
                <a:gd name="T27" fmla="*/ 6 h 32"/>
                <a:gd name="T28" fmla="*/ 23 w 33"/>
                <a:gd name="T29" fmla="*/ 20 h 32"/>
                <a:gd name="T30" fmla="*/ 23 w 33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32">
                  <a:moveTo>
                    <a:pt x="19" y="0"/>
                  </a:moveTo>
                  <a:lnTo>
                    <a:pt x="13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7" y="26"/>
                  </a:lnTo>
                  <a:lnTo>
                    <a:pt x="25" y="26"/>
                  </a:lnTo>
                  <a:lnTo>
                    <a:pt x="27" y="32"/>
                  </a:lnTo>
                  <a:lnTo>
                    <a:pt x="33" y="32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0"/>
                  </a:lnTo>
                  <a:close/>
                  <a:moveTo>
                    <a:pt x="23" y="20"/>
                  </a:moveTo>
                  <a:lnTo>
                    <a:pt x="9" y="20"/>
                  </a:lnTo>
                  <a:lnTo>
                    <a:pt x="17" y="6"/>
                  </a:lnTo>
                  <a:lnTo>
                    <a:pt x="23" y="20"/>
                  </a:lnTo>
                  <a:lnTo>
                    <a:pt x="23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19"/>
            <p:cNvSpPr>
              <a:spLocks/>
            </p:cNvSpPr>
            <p:nvPr userDrawn="1"/>
          </p:nvSpPr>
          <p:spPr bwMode="auto">
            <a:xfrm>
              <a:off x="7841771" y="798513"/>
              <a:ext cx="41348" cy="50800"/>
            </a:xfrm>
            <a:custGeom>
              <a:avLst/>
              <a:gdLst>
                <a:gd name="T0" fmla="*/ 22 w 26"/>
                <a:gd name="T1" fmla="*/ 22 h 32"/>
                <a:gd name="T2" fmla="*/ 2 w 26"/>
                <a:gd name="T3" fmla="*/ 0 h 32"/>
                <a:gd name="T4" fmla="*/ 0 w 26"/>
                <a:gd name="T5" fmla="*/ 0 h 32"/>
                <a:gd name="T6" fmla="*/ 0 w 26"/>
                <a:gd name="T7" fmla="*/ 32 h 32"/>
                <a:gd name="T8" fmla="*/ 4 w 26"/>
                <a:gd name="T9" fmla="*/ 32 h 32"/>
                <a:gd name="T10" fmla="*/ 4 w 26"/>
                <a:gd name="T11" fmla="*/ 10 h 32"/>
                <a:gd name="T12" fmla="*/ 22 w 26"/>
                <a:gd name="T13" fmla="*/ 32 h 32"/>
                <a:gd name="T14" fmla="*/ 26 w 26"/>
                <a:gd name="T15" fmla="*/ 32 h 32"/>
                <a:gd name="T16" fmla="*/ 26 w 26"/>
                <a:gd name="T17" fmla="*/ 0 h 32"/>
                <a:gd name="T18" fmla="*/ 22 w 26"/>
                <a:gd name="T19" fmla="*/ 0 h 32"/>
                <a:gd name="T20" fmla="*/ 22 w 26"/>
                <a:gd name="T21" fmla="*/ 22 h 32"/>
                <a:gd name="T22" fmla="*/ 22 w 26"/>
                <a:gd name="T2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2">
                  <a:moveTo>
                    <a:pt x="22" y="2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10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Freeform 20"/>
            <p:cNvSpPr>
              <a:spLocks/>
            </p:cNvSpPr>
            <p:nvPr userDrawn="1"/>
          </p:nvSpPr>
          <p:spPr bwMode="auto">
            <a:xfrm>
              <a:off x="7921286" y="795338"/>
              <a:ext cx="47709" cy="53975"/>
            </a:xfrm>
            <a:custGeom>
              <a:avLst/>
              <a:gdLst>
                <a:gd name="T0" fmla="*/ 13 w 15"/>
                <a:gd name="T1" fmla="*/ 13 h 17"/>
                <a:gd name="T2" fmla="*/ 9 w 15"/>
                <a:gd name="T3" fmla="*/ 15 h 17"/>
                <a:gd name="T4" fmla="*/ 3 w 15"/>
                <a:gd name="T5" fmla="*/ 9 h 17"/>
                <a:gd name="T6" fmla="*/ 9 w 15"/>
                <a:gd name="T7" fmla="*/ 3 h 17"/>
                <a:gd name="T8" fmla="*/ 13 w 15"/>
                <a:gd name="T9" fmla="*/ 5 h 17"/>
                <a:gd name="T10" fmla="*/ 13 w 15"/>
                <a:gd name="T11" fmla="*/ 5 h 17"/>
                <a:gd name="T12" fmla="*/ 15 w 15"/>
                <a:gd name="T13" fmla="*/ 3 h 17"/>
                <a:gd name="T14" fmla="*/ 15 w 15"/>
                <a:gd name="T15" fmla="*/ 3 h 17"/>
                <a:gd name="T16" fmla="*/ 9 w 15"/>
                <a:gd name="T17" fmla="*/ 0 h 17"/>
                <a:gd name="T18" fmla="*/ 2 w 15"/>
                <a:gd name="T19" fmla="*/ 3 h 17"/>
                <a:gd name="T20" fmla="*/ 0 w 15"/>
                <a:gd name="T21" fmla="*/ 9 h 17"/>
                <a:gd name="T22" fmla="*/ 9 w 15"/>
                <a:gd name="T23" fmla="*/ 17 h 17"/>
                <a:gd name="T24" fmla="*/ 15 w 15"/>
                <a:gd name="T25" fmla="*/ 15 h 17"/>
                <a:gd name="T26" fmla="*/ 15 w 15"/>
                <a:gd name="T27" fmla="*/ 15 h 17"/>
                <a:gd name="T28" fmla="*/ 13 w 15"/>
                <a:gd name="T29" fmla="*/ 13 h 17"/>
                <a:gd name="T30" fmla="*/ 13 w 15"/>
                <a:gd name="T3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7">
                  <a:moveTo>
                    <a:pt x="13" y="13"/>
                  </a:moveTo>
                  <a:cubicBezTo>
                    <a:pt x="12" y="14"/>
                    <a:pt x="10" y="15"/>
                    <a:pt x="9" y="15"/>
                  </a:cubicBezTo>
                  <a:cubicBezTo>
                    <a:pt x="4" y="15"/>
                    <a:pt x="3" y="12"/>
                    <a:pt x="3" y="9"/>
                  </a:cubicBezTo>
                  <a:cubicBezTo>
                    <a:pt x="3" y="6"/>
                    <a:pt x="4" y="3"/>
                    <a:pt x="9" y="3"/>
                  </a:cubicBezTo>
                  <a:cubicBezTo>
                    <a:pt x="10" y="3"/>
                    <a:pt x="12" y="3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3"/>
                    <a:pt x="3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8" name="Freeform 21"/>
            <p:cNvSpPr>
              <a:spLocks noEditPoints="1"/>
            </p:cNvSpPr>
            <p:nvPr userDrawn="1"/>
          </p:nvSpPr>
          <p:spPr bwMode="auto">
            <a:xfrm>
              <a:off x="7972176" y="798513"/>
              <a:ext cx="54070" cy="50800"/>
            </a:xfrm>
            <a:custGeom>
              <a:avLst/>
              <a:gdLst>
                <a:gd name="T0" fmla="*/ 20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6 w 34"/>
                <a:gd name="T7" fmla="*/ 32 h 32"/>
                <a:gd name="T8" fmla="*/ 8 w 34"/>
                <a:gd name="T9" fmla="*/ 26 h 32"/>
                <a:gd name="T10" fmla="*/ 26 w 34"/>
                <a:gd name="T11" fmla="*/ 26 h 32"/>
                <a:gd name="T12" fmla="*/ 28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20 w 34"/>
                <a:gd name="T19" fmla="*/ 0 h 32"/>
                <a:gd name="T20" fmla="*/ 20 w 34"/>
                <a:gd name="T21" fmla="*/ 0 h 32"/>
                <a:gd name="T22" fmla="*/ 24 w 34"/>
                <a:gd name="T23" fmla="*/ 20 h 32"/>
                <a:gd name="T24" fmla="*/ 10 w 34"/>
                <a:gd name="T25" fmla="*/ 20 h 32"/>
                <a:gd name="T26" fmla="*/ 16 w 34"/>
                <a:gd name="T27" fmla="*/ 6 h 32"/>
                <a:gd name="T28" fmla="*/ 24 w 34"/>
                <a:gd name="T29" fmla="*/ 20 h 32"/>
                <a:gd name="T30" fmla="*/ 24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20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8" y="26"/>
                  </a:lnTo>
                  <a:lnTo>
                    <a:pt x="26" y="26"/>
                  </a:lnTo>
                  <a:lnTo>
                    <a:pt x="28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4" y="20"/>
                  </a:moveTo>
                  <a:lnTo>
                    <a:pt x="10" y="20"/>
                  </a:lnTo>
                  <a:lnTo>
                    <a:pt x="16" y="6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Freeform 22"/>
            <p:cNvSpPr>
              <a:spLocks/>
            </p:cNvSpPr>
            <p:nvPr userDrawn="1"/>
          </p:nvSpPr>
          <p:spPr bwMode="auto">
            <a:xfrm>
              <a:off x="8023065" y="798513"/>
              <a:ext cx="44528" cy="50800"/>
            </a:xfrm>
            <a:custGeom>
              <a:avLst/>
              <a:gdLst>
                <a:gd name="T0" fmla="*/ 0 w 28"/>
                <a:gd name="T1" fmla="*/ 4 h 32"/>
                <a:gd name="T2" fmla="*/ 12 w 28"/>
                <a:gd name="T3" fmla="*/ 4 h 32"/>
                <a:gd name="T4" fmla="*/ 12 w 28"/>
                <a:gd name="T5" fmla="*/ 32 h 32"/>
                <a:gd name="T6" fmla="*/ 16 w 28"/>
                <a:gd name="T7" fmla="*/ 32 h 32"/>
                <a:gd name="T8" fmla="*/ 16 w 28"/>
                <a:gd name="T9" fmla="*/ 4 h 32"/>
                <a:gd name="T10" fmla="*/ 28 w 28"/>
                <a:gd name="T11" fmla="*/ 4 h 32"/>
                <a:gd name="T12" fmla="*/ 28 w 28"/>
                <a:gd name="T13" fmla="*/ 0 h 32"/>
                <a:gd name="T14" fmla="*/ 0 w 28"/>
                <a:gd name="T15" fmla="*/ 0 h 32"/>
                <a:gd name="T16" fmla="*/ 0 w 28"/>
                <a:gd name="T17" fmla="*/ 4 h 32"/>
                <a:gd name="T18" fmla="*/ 0 w 28"/>
                <a:gd name="T1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2">
                  <a:moveTo>
                    <a:pt x="0" y="4"/>
                  </a:moveTo>
                  <a:lnTo>
                    <a:pt x="12" y="4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4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Freeform 23"/>
            <p:cNvSpPr>
              <a:spLocks/>
            </p:cNvSpPr>
            <p:nvPr userDrawn="1"/>
          </p:nvSpPr>
          <p:spPr bwMode="auto">
            <a:xfrm>
              <a:off x="8073955" y="798513"/>
              <a:ext cx="44528" cy="50800"/>
            </a:xfrm>
            <a:custGeom>
              <a:avLst/>
              <a:gdLst>
                <a:gd name="T0" fmla="*/ 22 w 28"/>
                <a:gd name="T1" fmla="*/ 12 h 32"/>
                <a:gd name="T2" fmla="*/ 6 w 28"/>
                <a:gd name="T3" fmla="*/ 12 h 32"/>
                <a:gd name="T4" fmla="*/ 6 w 28"/>
                <a:gd name="T5" fmla="*/ 0 h 32"/>
                <a:gd name="T6" fmla="*/ 0 w 28"/>
                <a:gd name="T7" fmla="*/ 0 h 32"/>
                <a:gd name="T8" fmla="*/ 0 w 28"/>
                <a:gd name="T9" fmla="*/ 32 h 32"/>
                <a:gd name="T10" fmla="*/ 6 w 28"/>
                <a:gd name="T11" fmla="*/ 32 h 32"/>
                <a:gd name="T12" fmla="*/ 6 w 28"/>
                <a:gd name="T13" fmla="*/ 18 h 32"/>
                <a:gd name="T14" fmla="*/ 22 w 28"/>
                <a:gd name="T15" fmla="*/ 18 h 32"/>
                <a:gd name="T16" fmla="*/ 22 w 28"/>
                <a:gd name="T17" fmla="*/ 32 h 32"/>
                <a:gd name="T18" fmla="*/ 28 w 28"/>
                <a:gd name="T19" fmla="*/ 32 h 32"/>
                <a:gd name="T20" fmla="*/ 28 w 28"/>
                <a:gd name="T21" fmla="*/ 0 h 32"/>
                <a:gd name="T22" fmla="*/ 22 w 28"/>
                <a:gd name="T23" fmla="*/ 0 h 32"/>
                <a:gd name="T24" fmla="*/ 22 w 28"/>
                <a:gd name="T25" fmla="*/ 12 h 32"/>
                <a:gd name="T26" fmla="*/ 22 w 28"/>
                <a:gd name="T27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2">
                  <a:moveTo>
                    <a:pt x="22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8"/>
                  </a:lnTo>
                  <a:lnTo>
                    <a:pt x="22" y="18"/>
                  </a:lnTo>
                  <a:lnTo>
                    <a:pt x="22" y="32"/>
                  </a:lnTo>
                  <a:lnTo>
                    <a:pt x="28" y="3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1" name="Freeform 24"/>
            <p:cNvSpPr>
              <a:spLocks noEditPoints="1"/>
            </p:cNvSpPr>
            <p:nvPr userDrawn="1"/>
          </p:nvSpPr>
          <p:spPr bwMode="auto">
            <a:xfrm>
              <a:off x="8128025" y="795338"/>
              <a:ext cx="50890" cy="53975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5 h 17"/>
                <a:gd name="T12" fmla="*/ 2 w 16"/>
                <a:gd name="T13" fmla="*/ 9 h 17"/>
                <a:gd name="T14" fmla="*/ 8 w 16"/>
                <a:gd name="T15" fmla="*/ 3 h 17"/>
                <a:gd name="T16" fmla="*/ 14 w 16"/>
                <a:gd name="T17" fmla="*/ 9 h 17"/>
                <a:gd name="T18" fmla="*/ 8 w 16"/>
                <a:gd name="T1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3" y="0"/>
                    <a:pt x="0" y="4"/>
                    <a:pt x="0" y="9"/>
                  </a:cubicBezTo>
                  <a:cubicBezTo>
                    <a:pt x="0" y="13"/>
                    <a:pt x="2" y="17"/>
                    <a:pt x="8" y="17"/>
                  </a:cubicBezTo>
                  <a:cubicBezTo>
                    <a:pt x="14" y="17"/>
                    <a:pt x="16" y="13"/>
                    <a:pt x="16" y="9"/>
                  </a:cubicBezTo>
                  <a:cubicBezTo>
                    <a:pt x="16" y="5"/>
                    <a:pt x="14" y="0"/>
                    <a:pt x="8" y="0"/>
                  </a:cubicBezTo>
                  <a:close/>
                  <a:moveTo>
                    <a:pt x="8" y="15"/>
                  </a:moveTo>
                  <a:cubicBezTo>
                    <a:pt x="4" y="15"/>
                    <a:pt x="2" y="12"/>
                    <a:pt x="2" y="9"/>
                  </a:cubicBezTo>
                  <a:cubicBezTo>
                    <a:pt x="2" y="6"/>
                    <a:pt x="4" y="3"/>
                    <a:pt x="8" y="3"/>
                  </a:cubicBezTo>
                  <a:cubicBezTo>
                    <a:pt x="12" y="3"/>
                    <a:pt x="14" y="6"/>
                    <a:pt x="14" y="9"/>
                  </a:cubicBezTo>
                  <a:cubicBezTo>
                    <a:pt x="14" y="12"/>
                    <a:pt x="12" y="15"/>
                    <a:pt x="8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2" name="Freeform 25"/>
            <p:cNvSpPr>
              <a:spLocks/>
            </p:cNvSpPr>
            <p:nvPr userDrawn="1"/>
          </p:nvSpPr>
          <p:spPr bwMode="auto">
            <a:xfrm>
              <a:off x="8188456" y="798513"/>
              <a:ext cx="34987" cy="50800"/>
            </a:xfrm>
            <a:custGeom>
              <a:avLst/>
              <a:gdLst>
                <a:gd name="T0" fmla="*/ 6 w 22"/>
                <a:gd name="T1" fmla="*/ 0 h 32"/>
                <a:gd name="T2" fmla="*/ 0 w 22"/>
                <a:gd name="T3" fmla="*/ 0 h 32"/>
                <a:gd name="T4" fmla="*/ 0 w 22"/>
                <a:gd name="T5" fmla="*/ 32 h 32"/>
                <a:gd name="T6" fmla="*/ 22 w 22"/>
                <a:gd name="T7" fmla="*/ 32 h 32"/>
                <a:gd name="T8" fmla="*/ 22 w 22"/>
                <a:gd name="T9" fmla="*/ 28 h 32"/>
                <a:gd name="T10" fmla="*/ 6 w 22"/>
                <a:gd name="T11" fmla="*/ 28 h 32"/>
                <a:gd name="T12" fmla="*/ 6 w 22"/>
                <a:gd name="T13" fmla="*/ 0 h 32"/>
                <a:gd name="T14" fmla="*/ 6 w 22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2">
                  <a:moveTo>
                    <a:pt x="6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6" y="2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3" name="Freeform 26"/>
            <p:cNvSpPr>
              <a:spLocks/>
            </p:cNvSpPr>
            <p:nvPr userDrawn="1"/>
          </p:nvSpPr>
          <p:spPr bwMode="auto">
            <a:xfrm>
              <a:off x="8232985" y="798513"/>
              <a:ext cx="6361" cy="50800"/>
            </a:xfrm>
            <a:custGeom>
              <a:avLst/>
              <a:gdLst>
                <a:gd name="T0" fmla="*/ 0 w 4"/>
                <a:gd name="T1" fmla="*/ 32 h 32"/>
                <a:gd name="T2" fmla="*/ 4 w 4"/>
                <a:gd name="T3" fmla="*/ 32 h 32"/>
                <a:gd name="T4" fmla="*/ 4 w 4"/>
                <a:gd name="T5" fmla="*/ 0 h 32"/>
                <a:gd name="T6" fmla="*/ 0 w 4"/>
                <a:gd name="T7" fmla="*/ 0 h 32"/>
                <a:gd name="T8" fmla="*/ 0 w 4"/>
                <a:gd name="T9" fmla="*/ 32 h 32"/>
                <a:gd name="T10" fmla="*/ 0 w 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2">
                  <a:moveTo>
                    <a:pt x="0" y="32"/>
                  </a:moveTo>
                  <a:lnTo>
                    <a:pt x="4" y="3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4" name="Freeform 27"/>
            <p:cNvSpPr>
              <a:spLocks/>
            </p:cNvSpPr>
            <p:nvPr userDrawn="1"/>
          </p:nvSpPr>
          <p:spPr bwMode="auto">
            <a:xfrm>
              <a:off x="8248888" y="795338"/>
              <a:ext cx="47709" cy="53975"/>
            </a:xfrm>
            <a:custGeom>
              <a:avLst/>
              <a:gdLst>
                <a:gd name="T0" fmla="*/ 13 w 15"/>
                <a:gd name="T1" fmla="*/ 13 h 17"/>
                <a:gd name="T2" fmla="*/ 9 w 15"/>
                <a:gd name="T3" fmla="*/ 15 h 17"/>
                <a:gd name="T4" fmla="*/ 3 w 15"/>
                <a:gd name="T5" fmla="*/ 9 h 17"/>
                <a:gd name="T6" fmla="*/ 9 w 15"/>
                <a:gd name="T7" fmla="*/ 3 h 17"/>
                <a:gd name="T8" fmla="*/ 13 w 15"/>
                <a:gd name="T9" fmla="*/ 5 h 17"/>
                <a:gd name="T10" fmla="*/ 13 w 15"/>
                <a:gd name="T11" fmla="*/ 5 h 17"/>
                <a:gd name="T12" fmla="*/ 15 w 15"/>
                <a:gd name="T13" fmla="*/ 3 h 17"/>
                <a:gd name="T14" fmla="*/ 15 w 15"/>
                <a:gd name="T15" fmla="*/ 3 h 17"/>
                <a:gd name="T16" fmla="*/ 9 w 15"/>
                <a:gd name="T17" fmla="*/ 0 h 17"/>
                <a:gd name="T18" fmla="*/ 3 w 15"/>
                <a:gd name="T19" fmla="*/ 3 h 17"/>
                <a:gd name="T20" fmla="*/ 0 w 15"/>
                <a:gd name="T21" fmla="*/ 9 h 17"/>
                <a:gd name="T22" fmla="*/ 9 w 15"/>
                <a:gd name="T23" fmla="*/ 17 h 17"/>
                <a:gd name="T24" fmla="*/ 15 w 15"/>
                <a:gd name="T25" fmla="*/ 15 h 17"/>
                <a:gd name="T26" fmla="*/ 15 w 15"/>
                <a:gd name="T27" fmla="*/ 15 h 17"/>
                <a:gd name="T28" fmla="*/ 13 w 15"/>
                <a:gd name="T29" fmla="*/ 13 h 17"/>
                <a:gd name="T30" fmla="*/ 13 w 15"/>
                <a:gd name="T3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7">
                  <a:moveTo>
                    <a:pt x="13" y="13"/>
                  </a:moveTo>
                  <a:cubicBezTo>
                    <a:pt x="12" y="14"/>
                    <a:pt x="10" y="15"/>
                    <a:pt x="9" y="15"/>
                  </a:cubicBezTo>
                  <a:cubicBezTo>
                    <a:pt x="5" y="15"/>
                    <a:pt x="3" y="12"/>
                    <a:pt x="3" y="9"/>
                  </a:cubicBezTo>
                  <a:cubicBezTo>
                    <a:pt x="3" y="6"/>
                    <a:pt x="5" y="3"/>
                    <a:pt x="9" y="3"/>
                  </a:cubicBezTo>
                  <a:cubicBezTo>
                    <a:pt x="10" y="3"/>
                    <a:pt x="12" y="3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3"/>
                    <a:pt x="3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5" name="Freeform 28"/>
            <p:cNvSpPr>
              <a:spLocks/>
            </p:cNvSpPr>
            <p:nvPr userDrawn="1"/>
          </p:nvSpPr>
          <p:spPr bwMode="auto">
            <a:xfrm>
              <a:off x="8331584" y="798513"/>
              <a:ext cx="41348" cy="50800"/>
            </a:xfrm>
            <a:custGeom>
              <a:avLst/>
              <a:gdLst>
                <a:gd name="T0" fmla="*/ 11 w 13"/>
                <a:gd name="T1" fmla="*/ 9 h 16"/>
                <a:gd name="T2" fmla="*/ 7 w 13"/>
                <a:gd name="T3" fmla="*/ 14 h 16"/>
                <a:gd name="T4" fmla="*/ 2 w 13"/>
                <a:gd name="T5" fmla="*/ 9 h 16"/>
                <a:gd name="T6" fmla="*/ 2 w 13"/>
                <a:gd name="T7" fmla="*/ 0 h 16"/>
                <a:gd name="T8" fmla="*/ 0 w 13"/>
                <a:gd name="T9" fmla="*/ 0 h 16"/>
                <a:gd name="T10" fmla="*/ 0 w 13"/>
                <a:gd name="T11" fmla="*/ 9 h 16"/>
                <a:gd name="T12" fmla="*/ 7 w 13"/>
                <a:gd name="T13" fmla="*/ 16 h 16"/>
                <a:gd name="T14" fmla="*/ 13 w 13"/>
                <a:gd name="T15" fmla="*/ 9 h 16"/>
                <a:gd name="T16" fmla="*/ 13 w 13"/>
                <a:gd name="T17" fmla="*/ 0 h 16"/>
                <a:gd name="T18" fmla="*/ 11 w 13"/>
                <a:gd name="T19" fmla="*/ 0 h 16"/>
                <a:gd name="T20" fmla="*/ 11 w 13"/>
                <a:gd name="T2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11" y="9"/>
                  </a:moveTo>
                  <a:cubicBezTo>
                    <a:pt x="11" y="12"/>
                    <a:pt x="9" y="14"/>
                    <a:pt x="7" y="14"/>
                  </a:cubicBezTo>
                  <a:cubicBezTo>
                    <a:pt x="5" y="14"/>
                    <a:pt x="2" y="12"/>
                    <a:pt x="2" y="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3" y="16"/>
                    <a:pt x="7" y="16"/>
                  </a:cubicBezTo>
                  <a:cubicBezTo>
                    <a:pt x="10" y="16"/>
                    <a:pt x="13" y="14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6" name="Freeform 29"/>
            <p:cNvSpPr>
              <a:spLocks/>
            </p:cNvSpPr>
            <p:nvPr userDrawn="1"/>
          </p:nvSpPr>
          <p:spPr bwMode="auto">
            <a:xfrm>
              <a:off x="8388834" y="798513"/>
              <a:ext cx="41348" cy="50800"/>
            </a:xfrm>
            <a:custGeom>
              <a:avLst/>
              <a:gdLst>
                <a:gd name="T0" fmla="*/ 20 w 26"/>
                <a:gd name="T1" fmla="*/ 22 h 32"/>
                <a:gd name="T2" fmla="*/ 2 w 26"/>
                <a:gd name="T3" fmla="*/ 0 h 32"/>
                <a:gd name="T4" fmla="*/ 0 w 26"/>
                <a:gd name="T5" fmla="*/ 0 h 32"/>
                <a:gd name="T6" fmla="*/ 0 w 26"/>
                <a:gd name="T7" fmla="*/ 32 h 32"/>
                <a:gd name="T8" fmla="*/ 4 w 26"/>
                <a:gd name="T9" fmla="*/ 32 h 32"/>
                <a:gd name="T10" fmla="*/ 4 w 26"/>
                <a:gd name="T11" fmla="*/ 10 h 32"/>
                <a:gd name="T12" fmla="*/ 22 w 26"/>
                <a:gd name="T13" fmla="*/ 32 h 32"/>
                <a:gd name="T14" fmla="*/ 26 w 26"/>
                <a:gd name="T15" fmla="*/ 32 h 32"/>
                <a:gd name="T16" fmla="*/ 26 w 26"/>
                <a:gd name="T17" fmla="*/ 0 h 32"/>
                <a:gd name="T18" fmla="*/ 20 w 26"/>
                <a:gd name="T19" fmla="*/ 0 h 32"/>
                <a:gd name="T20" fmla="*/ 20 w 26"/>
                <a:gd name="T21" fmla="*/ 22 h 32"/>
                <a:gd name="T22" fmla="*/ 20 w 26"/>
                <a:gd name="T2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2">
                  <a:moveTo>
                    <a:pt x="20" y="2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10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Freeform 30"/>
            <p:cNvSpPr>
              <a:spLocks/>
            </p:cNvSpPr>
            <p:nvPr userDrawn="1"/>
          </p:nvSpPr>
          <p:spPr bwMode="auto">
            <a:xfrm>
              <a:off x="8442905" y="798513"/>
              <a:ext cx="9542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32 h 32"/>
                <a:gd name="T4" fmla="*/ 6 w 6"/>
                <a:gd name="T5" fmla="*/ 0 h 32"/>
                <a:gd name="T6" fmla="*/ 0 w 6"/>
                <a:gd name="T7" fmla="*/ 0 h 32"/>
                <a:gd name="T8" fmla="*/ 0 w 6"/>
                <a:gd name="T9" fmla="*/ 32 h 32"/>
                <a:gd name="T10" fmla="*/ 0 w 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3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31"/>
            <p:cNvSpPr>
              <a:spLocks/>
            </p:cNvSpPr>
            <p:nvPr userDrawn="1"/>
          </p:nvSpPr>
          <p:spPr bwMode="auto">
            <a:xfrm>
              <a:off x="8461988" y="798513"/>
              <a:ext cx="50890" cy="50800"/>
            </a:xfrm>
            <a:custGeom>
              <a:avLst/>
              <a:gdLst>
                <a:gd name="T0" fmla="*/ 6 w 32"/>
                <a:gd name="T1" fmla="*/ 0 h 32"/>
                <a:gd name="T2" fmla="*/ 0 w 32"/>
                <a:gd name="T3" fmla="*/ 0 h 32"/>
                <a:gd name="T4" fmla="*/ 12 w 32"/>
                <a:gd name="T5" fmla="*/ 32 h 32"/>
                <a:gd name="T6" fmla="*/ 18 w 32"/>
                <a:gd name="T7" fmla="*/ 32 h 32"/>
                <a:gd name="T8" fmla="*/ 32 w 32"/>
                <a:gd name="T9" fmla="*/ 0 h 32"/>
                <a:gd name="T10" fmla="*/ 26 w 32"/>
                <a:gd name="T11" fmla="*/ 0 h 32"/>
                <a:gd name="T12" fmla="*/ 16 w 32"/>
                <a:gd name="T13" fmla="*/ 26 h 32"/>
                <a:gd name="T14" fmla="*/ 6 w 32"/>
                <a:gd name="T15" fmla="*/ 0 h 32"/>
                <a:gd name="T16" fmla="*/ 6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6" y="0"/>
                  </a:moveTo>
                  <a:lnTo>
                    <a:pt x="0" y="0"/>
                  </a:lnTo>
                  <a:lnTo>
                    <a:pt x="12" y="32"/>
                  </a:lnTo>
                  <a:lnTo>
                    <a:pt x="18" y="3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2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32"/>
            <p:cNvSpPr>
              <a:spLocks/>
            </p:cNvSpPr>
            <p:nvPr userDrawn="1"/>
          </p:nvSpPr>
          <p:spPr bwMode="auto">
            <a:xfrm>
              <a:off x="8519239" y="798513"/>
              <a:ext cx="38167" cy="50800"/>
            </a:xfrm>
            <a:custGeom>
              <a:avLst/>
              <a:gdLst>
                <a:gd name="T0" fmla="*/ 6 w 24"/>
                <a:gd name="T1" fmla="*/ 18 h 32"/>
                <a:gd name="T2" fmla="*/ 24 w 24"/>
                <a:gd name="T3" fmla="*/ 18 h 32"/>
                <a:gd name="T4" fmla="*/ 24 w 24"/>
                <a:gd name="T5" fmla="*/ 12 h 32"/>
                <a:gd name="T6" fmla="*/ 6 w 24"/>
                <a:gd name="T7" fmla="*/ 12 h 32"/>
                <a:gd name="T8" fmla="*/ 6 w 24"/>
                <a:gd name="T9" fmla="*/ 4 h 32"/>
                <a:gd name="T10" fmla="*/ 24 w 24"/>
                <a:gd name="T11" fmla="*/ 4 h 32"/>
                <a:gd name="T12" fmla="*/ 24 w 24"/>
                <a:gd name="T13" fmla="*/ 0 h 32"/>
                <a:gd name="T14" fmla="*/ 0 w 24"/>
                <a:gd name="T15" fmla="*/ 0 h 32"/>
                <a:gd name="T16" fmla="*/ 0 w 24"/>
                <a:gd name="T17" fmla="*/ 32 h 32"/>
                <a:gd name="T18" fmla="*/ 24 w 24"/>
                <a:gd name="T19" fmla="*/ 32 h 32"/>
                <a:gd name="T20" fmla="*/ 24 w 24"/>
                <a:gd name="T21" fmla="*/ 26 h 32"/>
                <a:gd name="T22" fmla="*/ 6 w 24"/>
                <a:gd name="T23" fmla="*/ 26 h 32"/>
                <a:gd name="T24" fmla="*/ 6 w 24"/>
                <a:gd name="T25" fmla="*/ 18 h 32"/>
                <a:gd name="T26" fmla="*/ 6 w 24"/>
                <a:gd name="T27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2">
                  <a:moveTo>
                    <a:pt x="6" y="18"/>
                  </a:moveTo>
                  <a:lnTo>
                    <a:pt x="24" y="18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6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6" y="2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33"/>
            <p:cNvSpPr>
              <a:spLocks noEditPoints="1"/>
            </p:cNvSpPr>
            <p:nvPr userDrawn="1"/>
          </p:nvSpPr>
          <p:spPr bwMode="auto">
            <a:xfrm>
              <a:off x="8570129" y="798513"/>
              <a:ext cx="44528" cy="50800"/>
            </a:xfrm>
            <a:custGeom>
              <a:avLst/>
              <a:gdLst>
                <a:gd name="T0" fmla="*/ 13 w 14"/>
                <a:gd name="T1" fmla="*/ 5 h 16"/>
                <a:gd name="T2" fmla="*/ 7 w 14"/>
                <a:gd name="T3" fmla="*/ 0 h 16"/>
                <a:gd name="T4" fmla="*/ 0 w 14"/>
                <a:gd name="T5" fmla="*/ 0 h 16"/>
                <a:gd name="T6" fmla="*/ 0 w 14"/>
                <a:gd name="T7" fmla="*/ 16 h 16"/>
                <a:gd name="T8" fmla="*/ 2 w 14"/>
                <a:gd name="T9" fmla="*/ 16 h 16"/>
                <a:gd name="T10" fmla="*/ 2 w 14"/>
                <a:gd name="T11" fmla="*/ 10 h 16"/>
                <a:gd name="T12" fmla="*/ 6 w 14"/>
                <a:gd name="T13" fmla="*/ 10 h 16"/>
                <a:gd name="T14" fmla="*/ 11 w 14"/>
                <a:gd name="T15" fmla="*/ 16 h 16"/>
                <a:gd name="T16" fmla="*/ 14 w 14"/>
                <a:gd name="T17" fmla="*/ 16 h 16"/>
                <a:gd name="T18" fmla="*/ 9 w 14"/>
                <a:gd name="T19" fmla="*/ 10 h 16"/>
                <a:gd name="T20" fmla="*/ 13 w 14"/>
                <a:gd name="T21" fmla="*/ 5 h 16"/>
                <a:gd name="T22" fmla="*/ 2 w 14"/>
                <a:gd name="T23" fmla="*/ 2 h 16"/>
                <a:gd name="T24" fmla="*/ 7 w 14"/>
                <a:gd name="T25" fmla="*/ 2 h 16"/>
                <a:gd name="T26" fmla="*/ 10 w 14"/>
                <a:gd name="T27" fmla="*/ 5 h 16"/>
                <a:gd name="T28" fmla="*/ 7 w 14"/>
                <a:gd name="T29" fmla="*/ 8 h 16"/>
                <a:gd name="T30" fmla="*/ 2 w 14"/>
                <a:gd name="T31" fmla="*/ 8 h 16"/>
                <a:gd name="T32" fmla="*/ 2 w 14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3" y="5"/>
                  </a:moveTo>
                  <a:cubicBezTo>
                    <a:pt x="13" y="2"/>
                    <a:pt x="11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3" y="8"/>
                    <a:pt x="13" y="5"/>
                  </a:cubicBezTo>
                  <a:close/>
                  <a:moveTo>
                    <a:pt x="2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4"/>
                    <a:pt x="10" y="5"/>
                  </a:cubicBezTo>
                  <a:cubicBezTo>
                    <a:pt x="10" y="6"/>
                    <a:pt x="9" y="8"/>
                    <a:pt x="7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1" name="Freeform 34"/>
            <p:cNvSpPr>
              <a:spLocks/>
            </p:cNvSpPr>
            <p:nvPr userDrawn="1"/>
          </p:nvSpPr>
          <p:spPr bwMode="auto">
            <a:xfrm>
              <a:off x="8617838" y="795338"/>
              <a:ext cx="44528" cy="53975"/>
            </a:xfrm>
            <a:custGeom>
              <a:avLst/>
              <a:gdLst>
                <a:gd name="T0" fmla="*/ 8 w 14"/>
                <a:gd name="T1" fmla="*/ 7 h 17"/>
                <a:gd name="T2" fmla="*/ 4 w 14"/>
                <a:gd name="T3" fmla="*/ 5 h 17"/>
                <a:gd name="T4" fmla="*/ 7 w 14"/>
                <a:gd name="T5" fmla="*/ 3 h 17"/>
                <a:gd name="T6" fmla="*/ 12 w 14"/>
                <a:gd name="T7" fmla="*/ 5 h 17"/>
                <a:gd name="T8" fmla="*/ 12 w 14"/>
                <a:gd name="T9" fmla="*/ 5 h 17"/>
                <a:gd name="T10" fmla="*/ 14 w 14"/>
                <a:gd name="T11" fmla="*/ 4 h 17"/>
                <a:gd name="T12" fmla="*/ 14 w 14"/>
                <a:gd name="T13" fmla="*/ 3 h 17"/>
                <a:gd name="T14" fmla="*/ 7 w 14"/>
                <a:gd name="T15" fmla="*/ 0 h 17"/>
                <a:gd name="T16" fmla="*/ 2 w 14"/>
                <a:gd name="T17" fmla="*/ 2 h 17"/>
                <a:gd name="T18" fmla="*/ 1 w 14"/>
                <a:gd name="T19" fmla="*/ 5 h 17"/>
                <a:gd name="T20" fmla="*/ 7 w 14"/>
                <a:gd name="T21" fmla="*/ 10 h 17"/>
                <a:gd name="T22" fmla="*/ 12 w 14"/>
                <a:gd name="T23" fmla="*/ 12 h 17"/>
                <a:gd name="T24" fmla="*/ 7 w 14"/>
                <a:gd name="T25" fmla="*/ 15 h 17"/>
                <a:gd name="T26" fmla="*/ 3 w 14"/>
                <a:gd name="T27" fmla="*/ 12 h 17"/>
                <a:gd name="T28" fmla="*/ 2 w 14"/>
                <a:gd name="T29" fmla="*/ 12 h 17"/>
                <a:gd name="T30" fmla="*/ 0 w 14"/>
                <a:gd name="T31" fmla="*/ 13 h 17"/>
                <a:gd name="T32" fmla="*/ 0 w 14"/>
                <a:gd name="T33" fmla="*/ 14 h 17"/>
                <a:gd name="T34" fmla="*/ 7 w 14"/>
                <a:gd name="T35" fmla="*/ 17 h 17"/>
                <a:gd name="T36" fmla="*/ 14 w 14"/>
                <a:gd name="T37" fmla="*/ 12 h 17"/>
                <a:gd name="T38" fmla="*/ 8 w 14"/>
                <a:gd name="T3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7">
                  <a:moveTo>
                    <a:pt x="8" y="7"/>
                  </a:moveTo>
                  <a:cubicBezTo>
                    <a:pt x="5" y="7"/>
                    <a:pt x="4" y="6"/>
                    <a:pt x="4" y="5"/>
                  </a:cubicBezTo>
                  <a:cubicBezTo>
                    <a:pt x="4" y="4"/>
                    <a:pt x="5" y="3"/>
                    <a:pt x="7" y="3"/>
                  </a:cubicBezTo>
                  <a:cubicBezTo>
                    <a:pt x="9" y="3"/>
                    <a:pt x="11" y="3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1"/>
                    <a:pt x="10" y="0"/>
                    <a:pt x="7" y="0"/>
                  </a:cubicBezTo>
                  <a:cubicBezTo>
                    <a:pt x="6" y="0"/>
                    <a:pt x="3" y="1"/>
                    <a:pt x="2" y="2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9"/>
                    <a:pt x="5" y="9"/>
                    <a:pt x="7" y="10"/>
                  </a:cubicBezTo>
                  <a:cubicBezTo>
                    <a:pt x="10" y="10"/>
                    <a:pt x="12" y="11"/>
                    <a:pt x="12" y="12"/>
                  </a:cubicBezTo>
                  <a:cubicBezTo>
                    <a:pt x="12" y="15"/>
                    <a:pt x="8" y="15"/>
                    <a:pt x="7" y="15"/>
                  </a:cubicBezTo>
                  <a:cubicBezTo>
                    <a:pt x="6" y="15"/>
                    <a:pt x="4" y="14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4" y="17"/>
                    <a:pt x="7" y="17"/>
                  </a:cubicBezTo>
                  <a:cubicBezTo>
                    <a:pt x="11" y="17"/>
                    <a:pt x="14" y="16"/>
                    <a:pt x="14" y="12"/>
                  </a:cubicBezTo>
                  <a:cubicBezTo>
                    <a:pt x="14" y="9"/>
                    <a:pt x="11" y="8"/>
                    <a:pt x="8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2" name="Freeform 35"/>
            <p:cNvSpPr>
              <a:spLocks/>
            </p:cNvSpPr>
            <p:nvPr userDrawn="1"/>
          </p:nvSpPr>
          <p:spPr bwMode="auto">
            <a:xfrm>
              <a:off x="8671908" y="798513"/>
              <a:ext cx="9542" cy="50800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32 h 32"/>
                <a:gd name="T4" fmla="*/ 6 w 6"/>
                <a:gd name="T5" fmla="*/ 0 h 32"/>
                <a:gd name="T6" fmla="*/ 0 w 6"/>
                <a:gd name="T7" fmla="*/ 0 h 32"/>
                <a:gd name="T8" fmla="*/ 0 w 6"/>
                <a:gd name="T9" fmla="*/ 32 h 32"/>
                <a:gd name="T10" fmla="*/ 0 w 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3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Freeform 36"/>
            <p:cNvSpPr>
              <a:spLocks/>
            </p:cNvSpPr>
            <p:nvPr userDrawn="1"/>
          </p:nvSpPr>
          <p:spPr bwMode="auto">
            <a:xfrm>
              <a:off x="8690991" y="798513"/>
              <a:ext cx="84286" cy="50800"/>
            </a:xfrm>
            <a:custGeom>
              <a:avLst/>
              <a:gdLst>
                <a:gd name="T0" fmla="*/ 29 w 53"/>
                <a:gd name="T1" fmla="*/ 0 h 32"/>
                <a:gd name="T2" fmla="*/ 0 w 53"/>
                <a:gd name="T3" fmla="*/ 0 h 32"/>
                <a:gd name="T4" fmla="*/ 0 w 53"/>
                <a:gd name="T5" fmla="*/ 4 h 32"/>
                <a:gd name="T6" fmla="*/ 9 w 53"/>
                <a:gd name="T7" fmla="*/ 4 h 32"/>
                <a:gd name="T8" fmla="*/ 9 w 53"/>
                <a:gd name="T9" fmla="*/ 32 h 32"/>
                <a:gd name="T10" fmla="*/ 15 w 53"/>
                <a:gd name="T11" fmla="*/ 32 h 32"/>
                <a:gd name="T12" fmla="*/ 15 w 53"/>
                <a:gd name="T13" fmla="*/ 4 h 32"/>
                <a:gd name="T14" fmla="*/ 25 w 53"/>
                <a:gd name="T15" fmla="*/ 4 h 32"/>
                <a:gd name="T16" fmla="*/ 35 w 53"/>
                <a:gd name="T17" fmla="*/ 18 h 32"/>
                <a:gd name="T18" fmla="*/ 35 w 53"/>
                <a:gd name="T19" fmla="*/ 32 h 32"/>
                <a:gd name="T20" fmla="*/ 41 w 53"/>
                <a:gd name="T21" fmla="*/ 32 h 32"/>
                <a:gd name="T22" fmla="*/ 41 w 53"/>
                <a:gd name="T23" fmla="*/ 18 h 32"/>
                <a:gd name="T24" fmla="*/ 53 w 53"/>
                <a:gd name="T25" fmla="*/ 0 h 32"/>
                <a:gd name="T26" fmla="*/ 53 w 53"/>
                <a:gd name="T27" fmla="*/ 0 h 32"/>
                <a:gd name="T28" fmla="*/ 53 w 53"/>
                <a:gd name="T29" fmla="*/ 0 h 32"/>
                <a:gd name="T30" fmla="*/ 47 w 53"/>
                <a:gd name="T31" fmla="*/ 0 h 32"/>
                <a:gd name="T32" fmla="*/ 37 w 53"/>
                <a:gd name="T33" fmla="*/ 14 h 32"/>
                <a:gd name="T34" fmla="*/ 29 w 53"/>
                <a:gd name="T35" fmla="*/ 0 h 32"/>
                <a:gd name="T36" fmla="*/ 29 w 53"/>
                <a:gd name="T3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3" h="32">
                  <a:moveTo>
                    <a:pt x="29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9" y="4"/>
                  </a:lnTo>
                  <a:lnTo>
                    <a:pt x="9" y="32"/>
                  </a:lnTo>
                  <a:lnTo>
                    <a:pt x="15" y="32"/>
                  </a:lnTo>
                  <a:lnTo>
                    <a:pt x="15" y="4"/>
                  </a:lnTo>
                  <a:lnTo>
                    <a:pt x="25" y="4"/>
                  </a:lnTo>
                  <a:lnTo>
                    <a:pt x="35" y="18"/>
                  </a:lnTo>
                  <a:lnTo>
                    <a:pt x="35" y="32"/>
                  </a:lnTo>
                  <a:lnTo>
                    <a:pt x="41" y="32"/>
                  </a:lnTo>
                  <a:lnTo>
                    <a:pt x="41" y="18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53" y="0"/>
                  </a:lnTo>
                  <a:lnTo>
                    <a:pt x="47" y="0"/>
                  </a:lnTo>
                  <a:lnTo>
                    <a:pt x="37" y="14"/>
                  </a:lnTo>
                  <a:lnTo>
                    <a:pt x="29" y="0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4" name="Freeform 37"/>
            <p:cNvSpPr>
              <a:spLocks/>
            </p:cNvSpPr>
            <p:nvPr userDrawn="1"/>
          </p:nvSpPr>
          <p:spPr bwMode="auto">
            <a:xfrm>
              <a:off x="8484252" y="371475"/>
              <a:ext cx="291025" cy="363538"/>
            </a:xfrm>
            <a:custGeom>
              <a:avLst/>
              <a:gdLst>
                <a:gd name="T0" fmla="*/ 92 w 92"/>
                <a:gd name="T1" fmla="*/ 0 h 115"/>
                <a:gd name="T2" fmla="*/ 92 w 92"/>
                <a:gd name="T3" fmla="*/ 71 h 115"/>
                <a:gd name="T4" fmla="*/ 49 w 92"/>
                <a:gd name="T5" fmla="*/ 115 h 115"/>
                <a:gd name="T6" fmla="*/ 0 w 92"/>
                <a:gd name="T7" fmla="*/ 70 h 115"/>
                <a:gd name="T8" fmla="*/ 0 w 92"/>
                <a:gd name="T9" fmla="*/ 0 h 115"/>
                <a:gd name="T10" fmla="*/ 22 w 92"/>
                <a:gd name="T11" fmla="*/ 0 h 115"/>
                <a:gd name="T12" fmla="*/ 22 w 92"/>
                <a:gd name="T13" fmla="*/ 72 h 115"/>
                <a:gd name="T14" fmla="*/ 50 w 92"/>
                <a:gd name="T15" fmla="*/ 105 h 115"/>
                <a:gd name="T16" fmla="*/ 79 w 92"/>
                <a:gd name="T17" fmla="*/ 73 h 115"/>
                <a:gd name="T18" fmla="*/ 79 w 92"/>
                <a:gd name="T19" fmla="*/ 0 h 115"/>
                <a:gd name="T20" fmla="*/ 92 w 92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115">
                  <a:moveTo>
                    <a:pt x="92" y="0"/>
                  </a:moveTo>
                  <a:cubicBezTo>
                    <a:pt x="92" y="71"/>
                    <a:pt x="92" y="71"/>
                    <a:pt x="92" y="71"/>
                  </a:cubicBezTo>
                  <a:cubicBezTo>
                    <a:pt x="92" y="109"/>
                    <a:pt x="62" y="115"/>
                    <a:pt x="49" y="115"/>
                  </a:cubicBezTo>
                  <a:cubicBezTo>
                    <a:pt x="25" y="115"/>
                    <a:pt x="0" y="107"/>
                    <a:pt x="0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93"/>
                    <a:pt x="32" y="105"/>
                    <a:pt x="50" y="105"/>
                  </a:cubicBezTo>
                  <a:cubicBezTo>
                    <a:pt x="66" y="105"/>
                    <a:pt x="79" y="95"/>
                    <a:pt x="79" y="7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2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Freeform 38"/>
            <p:cNvSpPr>
              <a:spLocks/>
            </p:cNvSpPr>
            <p:nvPr userDrawn="1"/>
          </p:nvSpPr>
          <p:spPr bwMode="auto">
            <a:xfrm>
              <a:off x="8096219" y="365125"/>
              <a:ext cx="337144" cy="369888"/>
            </a:xfrm>
            <a:custGeom>
              <a:avLst/>
              <a:gdLst>
                <a:gd name="T0" fmla="*/ 61 w 106"/>
                <a:gd name="T1" fmla="*/ 117 h 117"/>
                <a:gd name="T2" fmla="*/ 0 w 106"/>
                <a:gd name="T3" fmla="*/ 60 h 117"/>
                <a:gd name="T4" fmla="*/ 63 w 106"/>
                <a:gd name="T5" fmla="*/ 0 h 117"/>
                <a:gd name="T6" fmla="*/ 97 w 106"/>
                <a:gd name="T7" fmla="*/ 13 h 117"/>
                <a:gd name="T8" fmla="*/ 106 w 106"/>
                <a:gd name="T9" fmla="*/ 28 h 117"/>
                <a:gd name="T10" fmla="*/ 94 w 106"/>
                <a:gd name="T11" fmla="*/ 39 h 117"/>
                <a:gd name="T12" fmla="*/ 83 w 106"/>
                <a:gd name="T13" fmla="*/ 28 h 117"/>
                <a:gd name="T14" fmla="*/ 86 w 106"/>
                <a:gd name="T15" fmla="*/ 20 h 117"/>
                <a:gd name="T16" fmla="*/ 63 w 106"/>
                <a:gd name="T17" fmla="*/ 10 h 117"/>
                <a:gd name="T18" fmla="*/ 21 w 106"/>
                <a:gd name="T19" fmla="*/ 58 h 117"/>
                <a:gd name="T20" fmla="*/ 65 w 106"/>
                <a:gd name="T21" fmla="*/ 108 h 117"/>
                <a:gd name="T22" fmla="*/ 102 w 106"/>
                <a:gd name="T23" fmla="*/ 93 h 117"/>
                <a:gd name="T24" fmla="*/ 106 w 106"/>
                <a:gd name="T25" fmla="*/ 99 h 117"/>
                <a:gd name="T26" fmla="*/ 61 w 106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117">
                  <a:moveTo>
                    <a:pt x="61" y="117"/>
                  </a:moveTo>
                  <a:cubicBezTo>
                    <a:pt x="23" y="117"/>
                    <a:pt x="0" y="91"/>
                    <a:pt x="0" y="60"/>
                  </a:cubicBezTo>
                  <a:cubicBezTo>
                    <a:pt x="0" y="29"/>
                    <a:pt x="24" y="0"/>
                    <a:pt x="63" y="0"/>
                  </a:cubicBezTo>
                  <a:cubicBezTo>
                    <a:pt x="74" y="0"/>
                    <a:pt x="88" y="4"/>
                    <a:pt x="97" y="13"/>
                  </a:cubicBezTo>
                  <a:cubicBezTo>
                    <a:pt x="102" y="16"/>
                    <a:pt x="106" y="23"/>
                    <a:pt x="106" y="28"/>
                  </a:cubicBezTo>
                  <a:cubicBezTo>
                    <a:pt x="106" y="34"/>
                    <a:pt x="101" y="39"/>
                    <a:pt x="94" y="39"/>
                  </a:cubicBezTo>
                  <a:cubicBezTo>
                    <a:pt x="88" y="39"/>
                    <a:pt x="83" y="34"/>
                    <a:pt x="83" y="28"/>
                  </a:cubicBezTo>
                  <a:cubicBezTo>
                    <a:pt x="83" y="25"/>
                    <a:pt x="84" y="22"/>
                    <a:pt x="86" y="20"/>
                  </a:cubicBezTo>
                  <a:cubicBezTo>
                    <a:pt x="81" y="14"/>
                    <a:pt x="71" y="10"/>
                    <a:pt x="63" y="10"/>
                  </a:cubicBezTo>
                  <a:cubicBezTo>
                    <a:pt x="36" y="10"/>
                    <a:pt x="21" y="35"/>
                    <a:pt x="21" y="58"/>
                  </a:cubicBezTo>
                  <a:cubicBezTo>
                    <a:pt x="21" y="85"/>
                    <a:pt x="38" y="108"/>
                    <a:pt x="65" y="108"/>
                  </a:cubicBezTo>
                  <a:cubicBezTo>
                    <a:pt x="79" y="108"/>
                    <a:pt x="90" y="102"/>
                    <a:pt x="102" y="93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94" y="111"/>
                    <a:pt x="77" y="117"/>
                    <a:pt x="61" y="11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Freeform 39"/>
            <p:cNvSpPr>
              <a:spLocks noEditPoints="1"/>
            </p:cNvSpPr>
            <p:nvPr userDrawn="1"/>
          </p:nvSpPr>
          <p:spPr bwMode="auto">
            <a:xfrm>
              <a:off x="7760666" y="371475"/>
              <a:ext cx="329192" cy="357188"/>
            </a:xfrm>
            <a:custGeom>
              <a:avLst/>
              <a:gdLst>
                <a:gd name="T0" fmla="*/ 163 w 207"/>
                <a:gd name="T1" fmla="*/ 225 h 225"/>
                <a:gd name="T2" fmla="*/ 207 w 207"/>
                <a:gd name="T3" fmla="*/ 225 h 225"/>
                <a:gd name="T4" fmla="*/ 119 w 207"/>
                <a:gd name="T5" fmla="*/ 0 h 225"/>
                <a:gd name="T6" fmla="*/ 85 w 207"/>
                <a:gd name="T7" fmla="*/ 0 h 225"/>
                <a:gd name="T8" fmla="*/ 0 w 207"/>
                <a:gd name="T9" fmla="*/ 225 h 225"/>
                <a:gd name="T10" fmla="*/ 21 w 207"/>
                <a:gd name="T11" fmla="*/ 225 h 225"/>
                <a:gd name="T12" fmla="*/ 47 w 207"/>
                <a:gd name="T13" fmla="*/ 161 h 225"/>
                <a:gd name="T14" fmla="*/ 139 w 207"/>
                <a:gd name="T15" fmla="*/ 161 h 225"/>
                <a:gd name="T16" fmla="*/ 163 w 207"/>
                <a:gd name="T17" fmla="*/ 225 h 225"/>
                <a:gd name="T18" fmla="*/ 163 w 207"/>
                <a:gd name="T19" fmla="*/ 225 h 225"/>
                <a:gd name="T20" fmla="*/ 53 w 207"/>
                <a:gd name="T21" fmla="*/ 141 h 225"/>
                <a:gd name="T22" fmla="*/ 93 w 207"/>
                <a:gd name="T23" fmla="*/ 36 h 225"/>
                <a:gd name="T24" fmla="*/ 133 w 207"/>
                <a:gd name="T25" fmla="*/ 141 h 225"/>
                <a:gd name="T26" fmla="*/ 53 w 207"/>
                <a:gd name="T27" fmla="*/ 141 h 225"/>
                <a:gd name="T28" fmla="*/ 53 w 207"/>
                <a:gd name="T29" fmla="*/ 141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7" h="225">
                  <a:moveTo>
                    <a:pt x="163" y="225"/>
                  </a:moveTo>
                  <a:lnTo>
                    <a:pt x="207" y="225"/>
                  </a:lnTo>
                  <a:lnTo>
                    <a:pt x="119" y="0"/>
                  </a:lnTo>
                  <a:lnTo>
                    <a:pt x="85" y="0"/>
                  </a:lnTo>
                  <a:lnTo>
                    <a:pt x="0" y="225"/>
                  </a:lnTo>
                  <a:lnTo>
                    <a:pt x="21" y="225"/>
                  </a:lnTo>
                  <a:lnTo>
                    <a:pt x="47" y="161"/>
                  </a:lnTo>
                  <a:lnTo>
                    <a:pt x="139" y="161"/>
                  </a:lnTo>
                  <a:lnTo>
                    <a:pt x="163" y="225"/>
                  </a:lnTo>
                  <a:lnTo>
                    <a:pt x="163" y="225"/>
                  </a:lnTo>
                  <a:close/>
                  <a:moveTo>
                    <a:pt x="53" y="141"/>
                  </a:moveTo>
                  <a:lnTo>
                    <a:pt x="93" y="36"/>
                  </a:lnTo>
                  <a:lnTo>
                    <a:pt x="133" y="141"/>
                  </a:lnTo>
                  <a:lnTo>
                    <a:pt x="53" y="141"/>
                  </a:lnTo>
                  <a:lnTo>
                    <a:pt x="53" y="1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7" name="Title 1"/>
          <p:cNvSpPr>
            <a:spLocks noGrp="1"/>
          </p:cNvSpPr>
          <p:nvPr>
            <p:ph type="title" hasCustomPrompt="1"/>
          </p:nvPr>
        </p:nvSpPr>
        <p:spPr>
          <a:xfrm>
            <a:off x="5038725" y="2848654"/>
            <a:ext cx="3867150" cy="580346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386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Heading</a:t>
            </a:r>
            <a:endParaRPr lang="en-AU" dirty="0"/>
          </a:p>
        </p:txBody>
      </p:sp>
      <p:sp>
        <p:nvSpPr>
          <p:cNvPr id="8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038725" y="3652838"/>
            <a:ext cx="3867150" cy="44767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63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Subheading</a:t>
            </a:r>
          </a:p>
        </p:txBody>
      </p:sp>
      <p:sp>
        <p:nvSpPr>
          <p:cNvPr id="89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038725" y="5316538"/>
            <a:ext cx="3770313" cy="2948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97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Presenter Name</a:t>
            </a:r>
          </a:p>
        </p:txBody>
      </p:sp>
      <p:sp>
        <p:nvSpPr>
          <p:cNvPr id="90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5038725" y="5611420"/>
            <a:ext cx="3770313" cy="32877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597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Date</a:t>
            </a:r>
          </a:p>
        </p:txBody>
      </p:sp>
      <p:sp>
        <p:nvSpPr>
          <p:cNvPr id="91" name="Picture Placeholder 85"/>
          <p:cNvSpPr>
            <a:spLocks noGrp="1"/>
          </p:cNvSpPr>
          <p:nvPr>
            <p:ph type="pic" sz="quarter" idx="12"/>
          </p:nvPr>
        </p:nvSpPr>
        <p:spPr>
          <a:xfrm>
            <a:off x="0" y="457200"/>
            <a:ext cx="4572000" cy="6388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528194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lide Number Placeholder 2"/>
          <p:cNvSpPr txBox="1">
            <a:spLocks/>
          </p:cNvSpPr>
          <p:nvPr/>
        </p:nvSpPr>
        <p:spPr>
          <a:xfrm>
            <a:off x="497340" y="6510471"/>
            <a:ext cx="573367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A89BA3-132D-40E1-AAB4-CDCD0A14C216}" type="slidenum">
              <a:rPr lang="en-AU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  |</a:t>
            </a:r>
          </a:p>
        </p:txBody>
      </p:sp>
      <p:sp>
        <p:nvSpPr>
          <p:cNvPr id="45" name="Footer Placeholder 2"/>
          <p:cNvSpPr txBox="1">
            <a:spLocks/>
          </p:cNvSpPr>
          <p:nvPr/>
        </p:nvSpPr>
        <p:spPr>
          <a:xfrm>
            <a:off x="1070707" y="6510471"/>
            <a:ext cx="3086100" cy="24622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dirty="0">
                <a:latin typeface="Arial" panose="020B0604020202020204" pitchFamily="34" charset="0"/>
                <a:cs typeface="Arial" panose="020B0604020202020204" pitchFamily="34" charset="0"/>
              </a:rPr>
              <a:t>Office | Faculty | Department</a:t>
            </a:r>
          </a:p>
        </p:txBody>
      </p:sp>
      <p:sp>
        <p:nvSpPr>
          <p:cNvPr id="46" name="Text Placeholder 49"/>
          <p:cNvSpPr>
            <a:spLocks noGrp="1"/>
          </p:cNvSpPr>
          <p:nvPr>
            <p:ph type="body" sz="quarter" idx="15" hasCustomPrompt="1"/>
          </p:nvPr>
        </p:nvSpPr>
        <p:spPr>
          <a:xfrm>
            <a:off x="439283" y="1101725"/>
            <a:ext cx="8284029" cy="46345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900">
                <a:solidFill>
                  <a:srgbClr val="3D393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AU" dirty="0"/>
              <a:t>Body</a:t>
            </a:r>
          </a:p>
        </p:txBody>
      </p:sp>
    </p:spTree>
    <p:extLst>
      <p:ext uri="{BB962C8B-B14F-4D97-AF65-F5344CB8AC3E}">
        <p14:creationId xmlns:p14="http://schemas.microsoft.com/office/powerpoint/2010/main" val="568855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028A5-F8C9-7247-9853-E0C8C618FA8A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6B6D78-D6A3-3445-B25E-FDA4C03506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26661"/>
      </p:ext>
    </p:extLst>
  </p:cSld>
  <p:clrMapOvr>
    <a:masterClrMapping/>
  </p:clrMapOvr>
  <p:transition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B028A5-F8C9-7247-9853-E0C8C618FA8A}" type="datetimeFigureOut">
              <a:rPr lang="en-US" smtClean="0"/>
              <a:pPr/>
              <a:t>12/18/2017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86B6D78-D6A3-3445-B25E-FDA4C035069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84314"/>
      </p:ext>
    </p:extLst>
  </p:cSld>
  <p:clrMapOvr>
    <a:masterClrMapping/>
  </p:clrMapOvr>
  <p:transition>
    <p:cover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1588" y="0"/>
            <a:ext cx="9140825" cy="6858000"/>
            <a:chOff x="1" y="0"/>
            <a:chExt cx="5758" cy="4320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1" y="0"/>
              <a:ext cx="575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1" y="-2"/>
              <a:ext cx="3169" cy="288"/>
            </a:xfrm>
            <a:custGeom>
              <a:avLst/>
              <a:gdLst>
                <a:gd name="T0" fmla="*/ 0 w 3169"/>
                <a:gd name="T1" fmla="*/ 0 h 288"/>
                <a:gd name="T2" fmla="*/ 3169 w 3169"/>
                <a:gd name="T3" fmla="*/ 0 h 288"/>
                <a:gd name="T4" fmla="*/ 2879 w 3169"/>
                <a:gd name="T5" fmla="*/ 288 h 288"/>
                <a:gd name="T6" fmla="*/ 0 w 3169"/>
                <a:gd name="T7" fmla="*/ 288 h 288"/>
                <a:gd name="T8" fmla="*/ 0 w 3169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9" h="288">
                  <a:moveTo>
                    <a:pt x="0" y="0"/>
                  </a:moveTo>
                  <a:lnTo>
                    <a:pt x="3169" y="0"/>
                  </a:lnTo>
                  <a:lnTo>
                    <a:pt x="2879" y="288"/>
                  </a:lnTo>
                  <a:lnTo>
                    <a:pt x="0" y="2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E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1" y="-2"/>
              <a:ext cx="3169" cy="288"/>
            </a:xfrm>
            <a:custGeom>
              <a:avLst/>
              <a:gdLst>
                <a:gd name="T0" fmla="*/ 0 w 3169"/>
                <a:gd name="T1" fmla="*/ 0 h 288"/>
                <a:gd name="T2" fmla="*/ 3169 w 3169"/>
                <a:gd name="T3" fmla="*/ 0 h 288"/>
                <a:gd name="T4" fmla="*/ 2879 w 3169"/>
                <a:gd name="T5" fmla="*/ 288 h 288"/>
                <a:gd name="T6" fmla="*/ 0 w 3169"/>
                <a:gd name="T7" fmla="*/ 288 h 288"/>
                <a:gd name="T8" fmla="*/ 0 w 3169"/>
                <a:gd name="T9" fmla="*/ 0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69" h="288">
                  <a:moveTo>
                    <a:pt x="0" y="0"/>
                  </a:moveTo>
                  <a:lnTo>
                    <a:pt x="3169" y="0"/>
                  </a:lnTo>
                  <a:lnTo>
                    <a:pt x="2879" y="288"/>
                  </a:lnTo>
                  <a:lnTo>
                    <a:pt x="0" y="2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2880" y="4030"/>
              <a:ext cx="2879" cy="288"/>
            </a:xfrm>
            <a:custGeom>
              <a:avLst/>
              <a:gdLst>
                <a:gd name="T0" fmla="*/ 2879 w 2879"/>
                <a:gd name="T1" fmla="*/ 288 h 288"/>
                <a:gd name="T2" fmla="*/ 0 w 2879"/>
                <a:gd name="T3" fmla="*/ 288 h 288"/>
                <a:gd name="T4" fmla="*/ 290 w 2879"/>
                <a:gd name="T5" fmla="*/ 0 h 288"/>
                <a:gd name="T6" fmla="*/ 2879 w 2879"/>
                <a:gd name="T7" fmla="*/ 0 h 288"/>
                <a:gd name="T8" fmla="*/ 2879 w 2879"/>
                <a:gd name="T9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9" h="288">
                  <a:moveTo>
                    <a:pt x="2879" y="288"/>
                  </a:moveTo>
                  <a:lnTo>
                    <a:pt x="0" y="288"/>
                  </a:lnTo>
                  <a:lnTo>
                    <a:pt x="290" y="0"/>
                  </a:lnTo>
                  <a:lnTo>
                    <a:pt x="2879" y="0"/>
                  </a:lnTo>
                  <a:lnTo>
                    <a:pt x="2879" y="288"/>
                  </a:lnTo>
                  <a:close/>
                </a:path>
              </a:pathLst>
            </a:custGeom>
            <a:solidFill>
              <a:srgbClr val="E8E3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>
              <a:off x="2880" y="4030"/>
              <a:ext cx="2879" cy="288"/>
            </a:xfrm>
            <a:custGeom>
              <a:avLst/>
              <a:gdLst>
                <a:gd name="T0" fmla="*/ 2879 w 2879"/>
                <a:gd name="T1" fmla="*/ 288 h 288"/>
                <a:gd name="T2" fmla="*/ 0 w 2879"/>
                <a:gd name="T3" fmla="*/ 288 h 288"/>
                <a:gd name="T4" fmla="*/ 290 w 2879"/>
                <a:gd name="T5" fmla="*/ 0 h 288"/>
                <a:gd name="T6" fmla="*/ 2879 w 2879"/>
                <a:gd name="T7" fmla="*/ 0 h 288"/>
                <a:gd name="T8" fmla="*/ 2879 w 2879"/>
                <a:gd name="T9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79" h="288">
                  <a:moveTo>
                    <a:pt x="2879" y="288"/>
                  </a:moveTo>
                  <a:lnTo>
                    <a:pt x="0" y="288"/>
                  </a:lnTo>
                  <a:lnTo>
                    <a:pt x="290" y="0"/>
                  </a:lnTo>
                  <a:lnTo>
                    <a:pt x="2879" y="0"/>
                  </a:lnTo>
                  <a:lnTo>
                    <a:pt x="2879" y="288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Freeform 9"/>
            <p:cNvSpPr>
              <a:spLocks/>
            </p:cNvSpPr>
            <p:nvPr userDrawn="1"/>
          </p:nvSpPr>
          <p:spPr bwMode="auto">
            <a:xfrm>
              <a:off x="4661" y="234"/>
              <a:ext cx="182" cy="234"/>
            </a:xfrm>
            <a:custGeom>
              <a:avLst/>
              <a:gdLst>
                <a:gd name="T0" fmla="*/ 91 w 91"/>
                <a:gd name="T1" fmla="*/ 0 h 117"/>
                <a:gd name="T2" fmla="*/ 91 w 91"/>
                <a:gd name="T3" fmla="*/ 51 h 117"/>
                <a:gd name="T4" fmla="*/ 46 w 91"/>
                <a:gd name="T5" fmla="*/ 117 h 117"/>
                <a:gd name="T6" fmla="*/ 0 w 91"/>
                <a:gd name="T7" fmla="*/ 51 h 117"/>
                <a:gd name="T8" fmla="*/ 0 w 91"/>
                <a:gd name="T9" fmla="*/ 0 h 117"/>
                <a:gd name="T10" fmla="*/ 91 w 91"/>
                <a:gd name="T11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" h="117">
                  <a:moveTo>
                    <a:pt x="91" y="0"/>
                  </a:moveTo>
                  <a:cubicBezTo>
                    <a:pt x="91" y="51"/>
                    <a:pt x="91" y="51"/>
                    <a:pt x="91" y="51"/>
                  </a:cubicBezTo>
                  <a:cubicBezTo>
                    <a:pt x="91" y="77"/>
                    <a:pt x="74" y="105"/>
                    <a:pt x="46" y="117"/>
                  </a:cubicBezTo>
                  <a:cubicBezTo>
                    <a:pt x="18" y="105"/>
                    <a:pt x="0" y="77"/>
                    <a:pt x="0" y="5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1" y="0"/>
                    <a:pt x="91" y="0"/>
                    <a:pt x="91" y="0"/>
                  </a:cubicBezTo>
                  <a:close/>
                </a:path>
              </a:pathLst>
            </a:custGeom>
            <a:solidFill>
              <a:srgbClr val="E223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 userDrawn="1"/>
          </p:nvSpPr>
          <p:spPr bwMode="auto">
            <a:xfrm>
              <a:off x="4695" y="262"/>
              <a:ext cx="114" cy="150"/>
            </a:xfrm>
            <a:custGeom>
              <a:avLst/>
              <a:gdLst>
                <a:gd name="T0" fmla="*/ 0 w 114"/>
                <a:gd name="T1" fmla="*/ 74 h 150"/>
                <a:gd name="T2" fmla="*/ 58 w 114"/>
                <a:gd name="T3" fmla="*/ 0 h 150"/>
                <a:gd name="T4" fmla="*/ 114 w 114"/>
                <a:gd name="T5" fmla="*/ 74 h 150"/>
                <a:gd name="T6" fmla="*/ 58 w 114"/>
                <a:gd name="T7" fmla="*/ 150 h 150"/>
                <a:gd name="T8" fmla="*/ 0 w 114"/>
                <a:gd name="T9" fmla="*/ 74 h 150"/>
                <a:gd name="T10" fmla="*/ 0 w 114"/>
                <a:gd name="T11" fmla="*/ 74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50">
                  <a:moveTo>
                    <a:pt x="0" y="74"/>
                  </a:moveTo>
                  <a:lnTo>
                    <a:pt x="58" y="0"/>
                  </a:lnTo>
                  <a:lnTo>
                    <a:pt x="114" y="74"/>
                  </a:lnTo>
                  <a:lnTo>
                    <a:pt x="58" y="150"/>
                  </a:lnTo>
                  <a:lnTo>
                    <a:pt x="0" y="74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Freeform 11"/>
            <p:cNvSpPr>
              <a:spLocks/>
            </p:cNvSpPr>
            <p:nvPr userDrawn="1"/>
          </p:nvSpPr>
          <p:spPr bwMode="auto">
            <a:xfrm>
              <a:off x="4711" y="294"/>
              <a:ext cx="82" cy="98"/>
            </a:xfrm>
            <a:custGeom>
              <a:avLst/>
              <a:gdLst>
                <a:gd name="T0" fmla="*/ 18 w 41"/>
                <a:gd name="T1" fmla="*/ 26 h 49"/>
                <a:gd name="T2" fmla="*/ 21 w 41"/>
                <a:gd name="T3" fmla="*/ 49 h 49"/>
                <a:gd name="T4" fmla="*/ 21 w 41"/>
                <a:gd name="T5" fmla="*/ 49 h 49"/>
                <a:gd name="T6" fmla="*/ 21 w 41"/>
                <a:gd name="T7" fmla="*/ 49 h 49"/>
                <a:gd name="T8" fmla="*/ 23 w 41"/>
                <a:gd name="T9" fmla="*/ 26 h 49"/>
                <a:gd name="T10" fmla="*/ 23 w 41"/>
                <a:gd name="T11" fmla="*/ 24 h 49"/>
                <a:gd name="T12" fmla="*/ 32 w 41"/>
                <a:gd name="T13" fmla="*/ 24 h 49"/>
                <a:gd name="T14" fmla="*/ 32 w 41"/>
                <a:gd name="T15" fmla="*/ 25 h 49"/>
                <a:gd name="T16" fmla="*/ 35 w 41"/>
                <a:gd name="T17" fmla="*/ 28 h 49"/>
                <a:gd name="T18" fmla="*/ 37 w 41"/>
                <a:gd name="T19" fmla="*/ 25 h 49"/>
                <a:gd name="T20" fmla="*/ 37 w 41"/>
                <a:gd name="T21" fmla="*/ 24 h 49"/>
                <a:gd name="T22" fmla="*/ 38 w 41"/>
                <a:gd name="T23" fmla="*/ 24 h 49"/>
                <a:gd name="T24" fmla="*/ 41 w 41"/>
                <a:gd name="T25" fmla="*/ 21 h 49"/>
                <a:gd name="T26" fmla="*/ 38 w 41"/>
                <a:gd name="T27" fmla="*/ 19 h 49"/>
                <a:gd name="T28" fmla="*/ 37 w 41"/>
                <a:gd name="T29" fmla="*/ 19 h 49"/>
                <a:gd name="T30" fmla="*/ 37 w 41"/>
                <a:gd name="T31" fmla="*/ 18 h 49"/>
                <a:gd name="T32" fmla="*/ 35 w 41"/>
                <a:gd name="T33" fmla="*/ 15 h 49"/>
                <a:gd name="T34" fmla="*/ 32 w 41"/>
                <a:gd name="T35" fmla="*/ 18 h 49"/>
                <a:gd name="T36" fmla="*/ 32 w 41"/>
                <a:gd name="T37" fmla="*/ 19 h 49"/>
                <a:gd name="T38" fmla="*/ 23 w 41"/>
                <a:gd name="T39" fmla="*/ 19 h 49"/>
                <a:gd name="T40" fmla="*/ 23 w 41"/>
                <a:gd name="T41" fmla="*/ 9 h 49"/>
                <a:gd name="T42" fmla="*/ 24 w 41"/>
                <a:gd name="T43" fmla="*/ 9 h 49"/>
                <a:gd name="T44" fmla="*/ 27 w 41"/>
                <a:gd name="T45" fmla="*/ 6 h 49"/>
                <a:gd name="T46" fmla="*/ 24 w 41"/>
                <a:gd name="T47" fmla="*/ 3 h 49"/>
                <a:gd name="T48" fmla="*/ 23 w 41"/>
                <a:gd name="T49" fmla="*/ 3 h 49"/>
                <a:gd name="T50" fmla="*/ 23 w 41"/>
                <a:gd name="T51" fmla="*/ 3 h 49"/>
                <a:gd name="T52" fmla="*/ 21 w 41"/>
                <a:gd name="T53" fmla="*/ 0 h 49"/>
                <a:gd name="T54" fmla="*/ 18 w 41"/>
                <a:gd name="T55" fmla="*/ 3 h 49"/>
                <a:gd name="T56" fmla="*/ 18 w 41"/>
                <a:gd name="T57" fmla="*/ 3 h 49"/>
                <a:gd name="T58" fmla="*/ 17 w 41"/>
                <a:gd name="T59" fmla="*/ 3 h 49"/>
                <a:gd name="T60" fmla="*/ 14 w 41"/>
                <a:gd name="T61" fmla="*/ 6 h 49"/>
                <a:gd name="T62" fmla="*/ 17 w 41"/>
                <a:gd name="T63" fmla="*/ 9 h 49"/>
                <a:gd name="T64" fmla="*/ 18 w 41"/>
                <a:gd name="T65" fmla="*/ 9 h 49"/>
                <a:gd name="T66" fmla="*/ 18 w 41"/>
                <a:gd name="T67" fmla="*/ 19 h 49"/>
                <a:gd name="T68" fmla="*/ 18 w 41"/>
                <a:gd name="T69" fmla="*/ 19 h 49"/>
                <a:gd name="T70" fmla="*/ 10 w 41"/>
                <a:gd name="T71" fmla="*/ 19 h 49"/>
                <a:gd name="T72" fmla="*/ 10 w 41"/>
                <a:gd name="T73" fmla="*/ 18 h 49"/>
                <a:gd name="T74" fmla="*/ 7 w 41"/>
                <a:gd name="T75" fmla="*/ 15 h 49"/>
                <a:gd name="T76" fmla="*/ 4 w 41"/>
                <a:gd name="T77" fmla="*/ 18 h 49"/>
                <a:gd name="T78" fmla="*/ 4 w 41"/>
                <a:gd name="T79" fmla="*/ 19 h 49"/>
                <a:gd name="T80" fmla="*/ 4 w 41"/>
                <a:gd name="T81" fmla="*/ 19 h 49"/>
                <a:gd name="T82" fmla="*/ 0 w 41"/>
                <a:gd name="T83" fmla="*/ 21 h 49"/>
                <a:gd name="T84" fmla="*/ 4 w 41"/>
                <a:gd name="T85" fmla="*/ 24 h 49"/>
                <a:gd name="T86" fmla="*/ 4 w 41"/>
                <a:gd name="T87" fmla="*/ 24 h 49"/>
                <a:gd name="T88" fmla="*/ 4 w 41"/>
                <a:gd name="T89" fmla="*/ 25 h 49"/>
                <a:gd name="T90" fmla="*/ 7 w 41"/>
                <a:gd name="T91" fmla="*/ 28 h 49"/>
                <a:gd name="T92" fmla="*/ 10 w 41"/>
                <a:gd name="T93" fmla="*/ 25 h 49"/>
                <a:gd name="T94" fmla="*/ 10 w 41"/>
                <a:gd name="T95" fmla="*/ 24 h 49"/>
                <a:gd name="T96" fmla="*/ 18 w 41"/>
                <a:gd name="T97" fmla="*/ 24 h 49"/>
                <a:gd name="T98" fmla="*/ 18 w 41"/>
                <a:gd name="T99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1" h="49">
                  <a:moveTo>
                    <a:pt x="18" y="26"/>
                  </a:moveTo>
                  <a:cubicBezTo>
                    <a:pt x="18" y="36"/>
                    <a:pt x="20" y="48"/>
                    <a:pt x="21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48"/>
                    <a:pt x="23" y="36"/>
                    <a:pt x="23" y="26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6"/>
                    <a:pt x="33" y="28"/>
                    <a:pt x="35" y="28"/>
                  </a:cubicBezTo>
                  <a:cubicBezTo>
                    <a:pt x="36" y="28"/>
                    <a:pt x="37" y="26"/>
                    <a:pt x="37" y="25"/>
                  </a:cubicBezTo>
                  <a:cubicBezTo>
                    <a:pt x="37" y="24"/>
                    <a:pt x="37" y="24"/>
                    <a:pt x="37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9" y="24"/>
                    <a:pt x="41" y="23"/>
                    <a:pt x="41" y="21"/>
                  </a:cubicBezTo>
                  <a:cubicBezTo>
                    <a:pt x="41" y="20"/>
                    <a:pt x="39" y="19"/>
                    <a:pt x="38" y="19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7" y="18"/>
                    <a:pt x="37" y="18"/>
                    <a:pt x="37" y="18"/>
                  </a:cubicBezTo>
                  <a:cubicBezTo>
                    <a:pt x="37" y="17"/>
                    <a:pt x="36" y="15"/>
                    <a:pt x="35" y="15"/>
                  </a:cubicBezTo>
                  <a:cubicBezTo>
                    <a:pt x="33" y="15"/>
                    <a:pt x="32" y="17"/>
                    <a:pt x="32" y="18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5" y="9"/>
                    <a:pt x="27" y="8"/>
                    <a:pt x="27" y="6"/>
                  </a:cubicBezTo>
                  <a:cubicBezTo>
                    <a:pt x="27" y="5"/>
                    <a:pt x="25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9" y="0"/>
                    <a:pt x="18" y="1"/>
                    <a:pt x="18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6" y="3"/>
                    <a:pt x="14" y="5"/>
                    <a:pt x="14" y="6"/>
                  </a:cubicBezTo>
                  <a:cubicBezTo>
                    <a:pt x="14" y="8"/>
                    <a:pt x="16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17"/>
                    <a:pt x="8" y="15"/>
                    <a:pt x="7" y="15"/>
                  </a:cubicBezTo>
                  <a:cubicBezTo>
                    <a:pt x="5" y="15"/>
                    <a:pt x="4" y="17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2" y="19"/>
                    <a:pt x="0" y="20"/>
                    <a:pt x="0" y="21"/>
                  </a:cubicBezTo>
                  <a:cubicBezTo>
                    <a:pt x="0" y="23"/>
                    <a:pt x="2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4" y="26"/>
                    <a:pt x="5" y="28"/>
                    <a:pt x="7" y="28"/>
                  </a:cubicBezTo>
                  <a:cubicBezTo>
                    <a:pt x="8" y="28"/>
                    <a:pt x="10" y="26"/>
                    <a:pt x="10" y="25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6"/>
                    <a:pt x="18" y="26"/>
                    <a:pt x="18" y="26"/>
                  </a:cubicBezTo>
                  <a:close/>
                </a:path>
              </a:pathLst>
            </a:custGeom>
            <a:solidFill>
              <a:srgbClr val="E223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Freeform 12"/>
            <p:cNvSpPr>
              <a:spLocks noEditPoints="1"/>
            </p:cNvSpPr>
            <p:nvPr userDrawn="1"/>
          </p:nvSpPr>
          <p:spPr bwMode="auto">
            <a:xfrm>
              <a:off x="4661" y="504"/>
              <a:ext cx="34" cy="32"/>
            </a:xfrm>
            <a:custGeom>
              <a:avLst/>
              <a:gdLst>
                <a:gd name="T0" fmla="*/ 20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6 w 34"/>
                <a:gd name="T7" fmla="*/ 32 h 32"/>
                <a:gd name="T8" fmla="*/ 10 w 34"/>
                <a:gd name="T9" fmla="*/ 26 h 32"/>
                <a:gd name="T10" fmla="*/ 26 w 34"/>
                <a:gd name="T11" fmla="*/ 26 h 32"/>
                <a:gd name="T12" fmla="*/ 30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20 w 34"/>
                <a:gd name="T19" fmla="*/ 0 h 32"/>
                <a:gd name="T20" fmla="*/ 20 w 34"/>
                <a:gd name="T21" fmla="*/ 0 h 32"/>
                <a:gd name="T22" fmla="*/ 24 w 34"/>
                <a:gd name="T23" fmla="*/ 20 h 32"/>
                <a:gd name="T24" fmla="*/ 12 w 34"/>
                <a:gd name="T25" fmla="*/ 20 h 32"/>
                <a:gd name="T26" fmla="*/ 18 w 34"/>
                <a:gd name="T27" fmla="*/ 6 h 32"/>
                <a:gd name="T28" fmla="*/ 24 w 34"/>
                <a:gd name="T29" fmla="*/ 20 h 32"/>
                <a:gd name="T30" fmla="*/ 24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20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10" y="26"/>
                  </a:lnTo>
                  <a:lnTo>
                    <a:pt x="26" y="26"/>
                  </a:lnTo>
                  <a:lnTo>
                    <a:pt x="30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4" y="20"/>
                  </a:moveTo>
                  <a:lnTo>
                    <a:pt x="12" y="20"/>
                  </a:lnTo>
                  <a:lnTo>
                    <a:pt x="18" y="6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 userDrawn="1"/>
          </p:nvSpPr>
          <p:spPr bwMode="auto">
            <a:xfrm>
              <a:off x="4697" y="504"/>
              <a:ext cx="28" cy="32"/>
            </a:xfrm>
            <a:custGeom>
              <a:avLst/>
              <a:gdLst>
                <a:gd name="T0" fmla="*/ 11 w 14"/>
                <a:gd name="T1" fmla="*/ 9 h 16"/>
                <a:gd name="T2" fmla="*/ 7 w 14"/>
                <a:gd name="T3" fmla="*/ 14 h 16"/>
                <a:gd name="T4" fmla="*/ 3 w 14"/>
                <a:gd name="T5" fmla="*/ 9 h 16"/>
                <a:gd name="T6" fmla="*/ 3 w 14"/>
                <a:gd name="T7" fmla="*/ 0 h 16"/>
                <a:gd name="T8" fmla="*/ 0 w 14"/>
                <a:gd name="T9" fmla="*/ 0 h 16"/>
                <a:gd name="T10" fmla="*/ 0 w 14"/>
                <a:gd name="T11" fmla="*/ 9 h 16"/>
                <a:gd name="T12" fmla="*/ 7 w 14"/>
                <a:gd name="T13" fmla="*/ 16 h 16"/>
                <a:gd name="T14" fmla="*/ 14 w 14"/>
                <a:gd name="T15" fmla="*/ 9 h 16"/>
                <a:gd name="T16" fmla="*/ 14 w 14"/>
                <a:gd name="T17" fmla="*/ 0 h 16"/>
                <a:gd name="T18" fmla="*/ 11 w 14"/>
                <a:gd name="T19" fmla="*/ 0 h 16"/>
                <a:gd name="T20" fmla="*/ 11 w 14"/>
                <a:gd name="T2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" h="16">
                  <a:moveTo>
                    <a:pt x="11" y="9"/>
                  </a:moveTo>
                  <a:cubicBezTo>
                    <a:pt x="11" y="12"/>
                    <a:pt x="9" y="14"/>
                    <a:pt x="7" y="14"/>
                  </a:cubicBezTo>
                  <a:cubicBezTo>
                    <a:pt x="5" y="14"/>
                    <a:pt x="3" y="12"/>
                    <a:pt x="3" y="9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4" y="16"/>
                    <a:pt x="7" y="16"/>
                  </a:cubicBezTo>
                  <a:cubicBezTo>
                    <a:pt x="10" y="16"/>
                    <a:pt x="14" y="14"/>
                    <a:pt x="14" y="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Freeform 14"/>
            <p:cNvSpPr>
              <a:spLocks/>
            </p:cNvSpPr>
            <p:nvPr userDrawn="1"/>
          </p:nvSpPr>
          <p:spPr bwMode="auto">
            <a:xfrm>
              <a:off x="4731" y="502"/>
              <a:ext cx="26" cy="34"/>
            </a:xfrm>
            <a:custGeom>
              <a:avLst/>
              <a:gdLst>
                <a:gd name="T0" fmla="*/ 7 w 13"/>
                <a:gd name="T1" fmla="*/ 7 h 17"/>
                <a:gd name="T2" fmla="*/ 3 w 13"/>
                <a:gd name="T3" fmla="*/ 5 h 17"/>
                <a:gd name="T4" fmla="*/ 7 w 13"/>
                <a:gd name="T5" fmla="*/ 3 h 17"/>
                <a:gd name="T6" fmla="*/ 11 w 13"/>
                <a:gd name="T7" fmla="*/ 5 h 17"/>
                <a:gd name="T8" fmla="*/ 11 w 13"/>
                <a:gd name="T9" fmla="*/ 5 h 17"/>
                <a:gd name="T10" fmla="*/ 13 w 13"/>
                <a:gd name="T11" fmla="*/ 4 h 17"/>
                <a:gd name="T12" fmla="*/ 13 w 13"/>
                <a:gd name="T13" fmla="*/ 3 h 17"/>
                <a:gd name="T14" fmla="*/ 7 w 13"/>
                <a:gd name="T15" fmla="*/ 0 h 17"/>
                <a:gd name="T16" fmla="*/ 2 w 13"/>
                <a:gd name="T17" fmla="*/ 2 h 17"/>
                <a:gd name="T18" fmla="*/ 0 w 13"/>
                <a:gd name="T19" fmla="*/ 5 h 17"/>
                <a:gd name="T20" fmla="*/ 7 w 13"/>
                <a:gd name="T21" fmla="*/ 10 h 17"/>
                <a:gd name="T22" fmla="*/ 11 w 13"/>
                <a:gd name="T23" fmla="*/ 12 h 17"/>
                <a:gd name="T24" fmla="*/ 7 w 13"/>
                <a:gd name="T25" fmla="*/ 15 h 17"/>
                <a:gd name="T26" fmla="*/ 2 w 13"/>
                <a:gd name="T27" fmla="*/ 12 h 17"/>
                <a:gd name="T28" fmla="*/ 2 w 13"/>
                <a:gd name="T29" fmla="*/ 12 h 17"/>
                <a:gd name="T30" fmla="*/ 0 w 13"/>
                <a:gd name="T31" fmla="*/ 13 h 17"/>
                <a:gd name="T32" fmla="*/ 0 w 13"/>
                <a:gd name="T33" fmla="*/ 14 h 17"/>
                <a:gd name="T34" fmla="*/ 7 w 13"/>
                <a:gd name="T35" fmla="*/ 17 h 17"/>
                <a:gd name="T36" fmla="*/ 13 w 13"/>
                <a:gd name="T37" fmla="*/ 12 h 17"/>
                <a:gd name="T38" fmla="*/ 7 w 13"/>
                <a:gd name="T3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" h="17">
                  <a:moveTo>
                    <a:pt x="7" y="7"/>
                  </a:moveTo>
                  <a:cubicBezTo>
                    <a:pt x="5" y="7"/>
                    <a:pt x="3" y="6"/>
                    <a:pt x="3" y="5"/>
                  </a:cubicBezTo>
                  <a:cubicBezTo>
                    <a:pt x="3" y="4"/>
                    <a:pt x="5" y="3"/>
                    <a:pt x="7" y="3"/>
                  </a:cubicBezTo>
                  <a:cubicBezTo>
                    <a:pt x="9" y="3"/>
                    <a:pt x="10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2" y="1"/>
                    <a:pt x="10" y="0"/>
                    <a:pt x="7" y="0"/>
                  </a:cubicBezTo>
                  <a:cubicBezTo>
                    <a:pt x="5" y="0"/>
                    <a:pt x="3" y="1"/>
                    <a:pt x="2" y="2"/>
                  </a:cubicBezTo>
                  <a:cubicBezTo>
                    <a:pt x="1" y="3"/>
                    <a:pt x="0" y="4"/>
                    <a:pt x="0" y="5"/>
                  </a:cubicBezTo>
                  <a:cubicBezTo>
                    <a:pt x="0" y="9"/>
                    <a:pt x="4" y="9"/>
                    <a:pt x="7" y="10"/>
                  </a:cubicBezTo>
                  <a:cubicBezTo>
                    <a:pt x="9" y="10"/>
                    <a:pt x="11" y="11"/>
                    <a:pt x="11" y="12"/>
                  </a:cubicBezTo>
                  <a:cubicBezTo>
                    <a:pt x="11" y="15"/>
                    <a:pt x="8" y="15"/>
                    <a:pt x="7" y="15"/>
                  </a:cubicBezTo>
                  <a:cubicBezTo>
                    <a:pt x="5" y="15"/>
                    <a:pt x="3" y="14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3" y="17"/>
                    <a:pt x="7" y="17"/>
                  </a:cubicBezTo>
                  <a:cubicBezTo>
                    <a:pt x="10" y="17"/>
                    <a:pt x="13" y="16"/>
                    <a:pt x="13" y="12"/>
                  </a:cubicBezTo>
                  <a:cubicBezTo>
                    <a:pt x="13" y="9"/>
                    <a:pt x="10" y="8"/>
                    <a:pt x="7" y="7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 userDrawn="1"/>
          </p:nvSpPr>
          <p:spPr bwMode="auto">
            <a:xfrm>
              <a:off x="4761" y="504"/>
              <a:ext cx="26" cy="32"/>
            </a:xfrm>
            <a:custGeom>
              <a:avLst/>
              <a:gdLst>
                <a:gd name="T0" fmla="*/ 0 w 26"/>
                <a:gd name="T1" fmla="*/ 4 h 32"/>
                <a:gd name="T2" fmla="*/ 10 w 26"/>
                <a:gd name="T3" fmla="*/ 4 h 32"/>
                <a:gd name="T4" fmla="*/ 10 w 26"/>
                <a:gd name="T5" fmla="*/ 32 h 32"/>
                <a:gd name="T6" fmla="*/ 16 w 26"/>
                <a:gd name="T7" fmla="*/ 32 h 32"/>
                <a:gd name="T8" fmla="*/ 16 w 26"/>
                <a:gd name="T9" fmla="*/ 4 h 32"/>
                <a:gd name="T10" fmla="*/ 26 w 26"/>
                <a:gd name="T11" fmla="*/ 4 h 32"/>
                <a:gd name="T12" fmla="*/ 26 w 26"/>
                <a:gd name="T13" fmla="*/ 0 h 32"/>
                <a:gd name="T14" fmla="*/ 0 w 26"/>
                <a:gd name="T15" fmla="*/ 0 h 32"/>
                <a:gd name="T16" fmla="*/ 0 w 26"/>
                <a:gd name="T17" fmla="*/ 4 h 32"/>
                <a:gd name="T18" fmla="*/ 0 w 26"/>
                <a:gd name="T1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32">
                  <a:moveTo>
                    <a:pt x="0" y="4"/>
                  </a:moveTo>
                  <a:lnTo>
                    <a:pt x="10" y="4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4"/>
                  </a:lnTo>
                  <a:lnTo>
                    <a:pt x="26" y="4"/>
                  </a:lnTo>
                  <a:lnTo>
                    <a:pt x="26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Freeform 16"/>
            <p:cNvSpPr>
              <a:spLocks noEditPoints="1"/>
            </p:cNvSpPr>
            <p:nvPr userDrawn="1"/>
          </p:nvSpPr>
          <p:spPr bwMode="auto">
            <a:xfrm>
              <a:off x="4793" y="504"/>
              <a:ext cx="28" cy="32"/>
            </a:xfrm>
            <a:custGeom>
              <a:avLst/>
              <a:gdLst>
                <a:gd name="T0" fmla="*/ 13 w 14"/>
                <a:gd name="T1" fmla="*/ 5 h 16"/>
                <a:gd name="T2" fmla="*/ 7 w 14"/>
                <a:gd name="T3" fmla="*/ 0 h 16"/>
                <a:gd name="T4" fmla="*/ 0 w 14"/>
                <a:gd name="T5" fmla="*/ 0 h 16"/>
                <a:gd name="T6" fmla="*/ 0 w 14"/>
                <a:gd name="T7" fmla="*/ 16 h 16"/>
                <a:gd name="T8" fmla="*/ 2 w 14"/>
                <a:gd name="T9" fmla="*/ 16 h 16"/>
                <a:gd name="T10" fmla="*/ 2 w 14"/>
                <a:gd name="T11" fmla="*/ 10 h 16"/>
                <a:gd name="T12" fmla="*/ 6 w 14"/>
                <a:gd name="T13" fmla="*/ 10 h 16"/>
                <a:gd name="T14" fmla="*/ 10 w 14"/>
                <a:gd name="T15" fmla="*/ 16 h 16"/>
                <a:gd name="T16" fmla="*/ 14 w 14"/>
                <a:gd name="T17" fmla="*/ 16 h 16"/>
                <a:gd name="T18" fmla="*/ 8 w 14"/>
                <a:gd name="T19" fmla="*/ 10 h 16"/>
                <a:gd name="T20" fmla="*/ 13 w 14"/>
                <a:gd name="T21" fmla="*/ 5 h 16"/>
                <a:gd name="T22" fmla="*/ 2 w 14"/>
                <a:gd name="T23" fmla="*/ 2 h 16"/>
                <a:gd name="T24" fmla="*/ 7 w 14"/>
                <a:gd name="T25" fmla="*/ 2 h 16"/>
                <a:gd name="T26" fmla="*/ 10 w 14"/>
                <a:gd name="T27" fmla="*/ 5 h 16"/>
                <a:gd name="T28" fmla="*/ 7 w 14"/>
                <a:gd name="T29" fmla="*/ 8 h 16"/>
                <a:gd name="T30" fmla="*/ 2 w 14"/>
                <a:gd name="T31" fmla="*/ 8 h 16"/>
                <a:gd name="T32" fmla="*/ 2 w 14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3" y="5"/>
                  </a:moveTo>
                  <a:cubicBezTo>
                    <a:pt x="13" y="2"/>
                    <a:pt x="11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11" y="10"/>
                    <a:pt x="13" y="8"/>
                    <a:pt x="13" y="5"/>
                  </a:cubicBezTo>
                  <a:close/>
                  <a:moveTo>
                    <a:pt x="2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4"/>
                    <a:pt x="10" y="5"/>
                  </a:cubicBezTo>
                  <a:cubicBezTo>
                    <a:pt x="10" y="6"/>
                    <a:pt x="9" y="8"/>
                    <a:pt x="7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Freeform 17"/>
            <p:cNvSpPr>
              <a:spLocks noEditPoints="1"/>
            </p:cNvSpPr>
            <p:nvPr userDrawn="1"/>
          </p:nvSpPr>
          <p:spPr bwMode="auto">
            <a:xfrm>
              <a:off x="4823" y="504"/>
              <a:ext cx="34" cy="32"/>
            </a:xfrm>
            <a:custGeom>
              <a:avLst/>
              <a:gdLst>
                <a:gd name="T0" fmla="*/ 18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4 w 34"/>
                <a:gd name="T7" fmla="*/ 32 h 32"/>
                <a:gd name="T8" fmla="*/ 8 w 34"/>
                <a:gd name="T9" fmla="*/ 26 h 32"/>
                <a:gd name="T10" fmla="*/ 24 w 34"/>
                <a:gd name="T11" fmla="*/ 26 h 32"/>
                <a:gd name="T12" fmla="*/ 28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18 w 34"/>
                <a:gd name="T19" fmla="*/ 0 h 32"/>
                <a:gd name="T20" fmla="*/ 18 w 34"/>
                <a:gd name="T21" fmla="*/ 0 h 32"/>
                <a:gd name="T22" fmla="*/ 22 w 34"/>
                <a:gd name="T23" fmla="*/ 20 h 32"/>
                <a:gd name="T24" fmla="*/ 10 w 34"/>
                <a:gd name="T25" fmla="*/ 20 h 32"/>
                <a:gd name="T26" fmla="*/ 16 w 34"/>
                <a:gd name="T27" fmla="*/ 6 h 32"/>
                <a:gd name="T28" fmla="*/ 22 w 34"/>
                <a:gd name="T29" fmla="*/ 20 h 32"/>
                <a:gd name="T30" fmla="*/ 22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18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8" y="26"/>
                  </a:lnTo>
                  <a:lnTo>
                    <a:pt x="24" y="26"/>
                  </a:lnTo>
                  <a:lnTo>
                    <a:pt x="28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18" y="0"/>
                  </a:lnTo>
                  <a:lnTo>
                    <a:pt x="18" y="0"/>
                  </a:lnTo>
                  <a:close/>
                  <a:moveTo>
                    <a:pt x="22" y="20"/>
                  </a:moveTo>
                  <a:lnTo>
                    <a:pt x="10" y="20"/>
                  </a:lnTo>
                  <a:lnTo>
                    <a:pt x="16" y="6"/>
                  </a:lnTo>
                  <a:lnTo>
                    <a:pt x="22" y="20"/>
                  </a:lnTo>
                  <a:lnTo>
                    <a:pt x="22" y="2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Freeform 18"/>
            <p:cNvSpPr>
              <a:spLocks/>
            </p:cNvSpPr>
            <p:nvPr userDrawn="1"/>
          </p:nvSpPr>
          <p:spPr bwMode="auto">
            <a:xfrm>
              <a:off x="4861" y="504"/>
              <a:ext cx="22" cy="32"/>
            </a:xfrm>
            <a:custGeom>
              <a:avLst/>
              <a:gdLst>
                <a:gd name="T0" fmla="*/ 6 w 22"/>
                <a:gd name="T1" fmla="*/ 0 h 32"/>
                <a:gd name="T2" fmla="*/ 0 w 22"/>
                <a:gd name="T3" fmla="*/ 0 h 32"/>
                <a:gd name="T4" fmla="*/ 0 w 22"/>
                <a:gd name="T5" fmla="*/ 32 h 32"/>
                <a:gd name="T6" fmla="*/ 22 w 22"/>
                <a:gd name="T7" fmla="*/ 32 h 32"/>
                <a:gd name="T8" fmla="*/ 22 w 22"/>
                <a:gd name="T9" fmla="*/ 28 h 32"/>
                <a:gd name="T10" fmla="*/ 6 w 22"/>
                <a:gd name="T11" fmla="*/ 28 h 32"/>
                <a:gd name="T12" fmla="*/ 6 w 22"/>
                <a:gd name="T13" fmla="*/ 0 h 32"/>
                <a:gd name="T14" fmla="*/ 6 w 22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2">
                  <a:moveTo>
                    <a:pt x="6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6" y="2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Freeform 19"/>
            <p:cNvSpPr>
              <a:spLocks/>
            </p:cNvSpPr>
            <p:nvPr userDrawn="1"/>
          </p:nvSpPr>
          <p:spPr bwMode="auto">
            <a:xfrm>
              <a:off x="4889" y="504"/>
              <a:ext cx="4" cy="32"/>
            </a:xfrm>
            <a:custGeom>
              <a:avLst/>
              <a:gdLst>
                <a:gd name="T0" fmla="*/ 0 w 4"/>
                <a:gd name="T1" fmla="*/ 32 h 32"/>
                <a:gd name="T2" fmla="*/ 4 w 4"/>
                <a:gd name="T3" fmla="*/ 32 h 32"/>
                <a:gd name="T4" fmla="*/ 4 w 4"/>
                <a:gd name="T5" fmla="*/ 0 h 32"/>
                <a:gd name="T6" fmla="*/ 0 w 4"/>
                <a:gd name="T7" fmla="*/ 0 h 32"/>
                <a:gd name="T8" fmla="*/ 0 w 4"/>
                <a:gd name="T9" fmla="*/ 32 h 32"/>
                <a:gd name="T10" fmla="*/ 0 w 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2">
                  <a:moveTo>
                    <a:pt x="0" y="32"/>
                  </a:moveTo>
                  <a:lnTo>
                    <a:pt x="4" y="3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 userDrawn="1"/>
          </p:nvSpPr>
          <p:spPr bwMode="auto">
            <a:xfrm>
              <a:off x="4899" y="504"/>
              <a:ext cx="34" cy="32"/>
            </a:xfrm>
            <a:custGeom>
              <a:avLst/>
              <a:gdLst>
                <a:gd name="T0" fmla="*/ 20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6 w 34"/>
                <a:gd name="T7" fmla="*/ 32 h 32"/>
                <a:gd name="T8" fmla="*/ 8 w 34"/>
                <a:gd name="T9" fmla="*/ 26 h 32"/>
                <a:gd name="T10" fmla="*/ 26 w 34"/>
                <a:gd name="T11" fmla="*/ 26 h 32"/>
                <a:gd name="T12" fmla="*/ 28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20 w 34"/>
                <a:gd name="T19" fmla="*/ 0 h 32"/>
                <a:gd name="T20" fmla="*/ 20 w 34"/>
                <a:gd name="T21" fmla="*/ 0 h 32"/>
                <a:gd name="T22" fmla="*/ 24 w 34"/>
                <a:gd name="T23" fmla="*/ 20 h 32"/>
                <a:gd name="T24" fmla="*/ 10 w 34"/>
                <a:gd name="T25" fmla="*/ 20 h 32"/>
                <a:gd name="T26" fmla="*/ 18 w 34"/>
                <a:gd name="T27" fmla="*/ 6 h 32"/>
                <a:gd name="T28" fmla="*/ 24 w 34"/>
                <a:gd name="T29" fmla="*/ 20 h 32"/>
                <a:gd name="T30" fmla="*/ 24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20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8" y="26"/>
                  </a:lnTo>
                  <a:lnTo>
                    <a:pt x="26" y="26"/>
                  </a:lnTo>
                  <a:lnTo>
                    <a:pt x="28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4" y="20"/>
                  </a:moveTo>
                  <a:lnTo>
                    <a:pt x="10" y="20"/>
                  </a:lnTo>
                  <a:lnTo>
                    <a:pt x="18" y="6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Freeform 21"/>
            <p:cNvSpPr>
              <a:spLocks/>
            </p:cNvSpPr>
            <p:nvPr userDrawn="1"/>
          </p:nvSpPr>
          <p:spPr bwMode="auto">
            <a:xfrm>
              <a:off x="4939" y="504"/>
              <a:ext cx="26" cy="32"/>
            </a:xfrm>
            <a:custGeom>
              <a:avLst/>
              <a:gdLst>
                <a:gd name="T0" fmla="*/ 22 w 26"/>
                <a:gd name="T1" fmla="*/ 22 h 32"/>
                <a:gd name="T2" fmla="*/ 2 w 26"/>
                <a:gd name="T3" fmla="*/ 0 h 32"/>
                <a:gd name="T4" fmla="*/ 0 w 26"/>
                <a:gd name="T5" fmla="*/ 0 h 32"/>
                <a:gd name="T6" fmla="*/ 0 w 26"/>
                <a:gd name="T7" fmla="*/ 32 h 32"/>
                <a:gd name="T8" fmla="*/ 4 w 26"/>
                <a:gd name="T9" fmla="*/ 32 h 32"/>
                <a:gd name="T10" fmla="*/ 4 w 26"/>
                <a:gd name="T11" fmla="*/ 10 h 32"/>
                <a:gd name="T12" fmla="*/ 22 w 26"/>
                <a:gd name="T13" fmla="*/ 32 h 32"/>
                <a:gd name="T14" fmla="*/ 26 w 26"/>
                <a:gd name="T15" fmla="*/ 32 h 32"/>
                <a:gd name="T16" fmla="*/ 26 w 26"/>
                <a:gd name="T17" fmla="*/ 0 h 32"/>
                <a:gd name="T18" fmla="*/ 22 w 26"/>
                <a:gd name="T19" fmla="*/ 0 h 32"/>
                <a:gd name="T20" fmla="*/ 22 w 26"/>
                <a:gd name="T21" fmla="*/ 22 h 32"/>
                <a:gd name="T22" fmla="*/ 22 w 26"/>
                <a:gd name="T2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2">
                  <a:moveTo>
                    <a:pt x="22" y="2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10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2" y="0"/>
                  </a:lnTo>
                  <a:lnTo>
                    <a:pt x="22" y="22"/>
                  </a:lnTo>
                  <a:lnTo>
                    <a:pt x="22" y="2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Freeform 22"/>
            <p:cNvSpPr>
              <a:spLocks/>
            </p:cNvSpPr>
            <p:nvPr userDrawn="1"/>
          </p:nvSpPr>
          <p:spPr bwMode="auto">
            <a:xfrm>
              <a:off x="4989" y="502"/>
              <a:ext cx="30" cy="34"/>
            </a:xfrm>
            <a:custGeom>
              <a:avLst/>
              <a:gdLst>
                <a:gd name="T0" fmla="*/ 13 w 15"/>
                <a:gd name="T1" fmla="*/ 13 h 17"/>
                <a:gd name="T2" fmla="*/ 9 w 15"/>
                <a:gd name="T3" fmla="*/ 15 h 17"/>
                <a:gd name="T4" fmla="*/ 3 w 15"/>
                <a:gd name="T5" fmla="*/ 9 h 17"/>
                <a:gd name="T6" fmla="*/ 9 w 15"/>
                <a:gd name="T7" fmla="*/ 3 h 17"/>
                <a:gd name="T8" fmla="*/ 13 w 15"/>
                <a:gd name="T9" fmla="*/ 5 h 17"/>
                <a:gd name="T10" fmla="*/ 13 w 15"/>
                <a:gd name="T11" fmla="*/ 5 h 17"/>
                <a:gd name="T12" fmla="*/ 15 w 15"/>
                <a:gd name="T13" fmla="*/ 3 h 17"/>
                <a:gd name="T14" fmla="*/ 15 w 15"/>
                <a:gd name="T15" fmla="*/ 3 h 17"/>
                <a:gd name="T16" fmla="*/ 9 w 15"/>
                <a:gd name="T17" fmla="*/ 0 h 17"/>
                <a:gd name="T18" fmla="*/ 2 w 15"/>
                <a:gd name="T19" fmla="*/ 3 h 17"/>
                <a:gd name="T20" fmla="*/ 0 w 15"/>
                <a:gd name="T21" fmla="*/ 9 h 17"/>
                <a:gd name="T22" fmla="*/ 9 w 15"/>
                <a:gd name="T23" fmla="*/ 17 h 17"/>
                <a:gd name="T24" fmla="*/ 15 w 15"/>
                <a:gd name="T25" fmla="*/ 15 h 17"/>
                <a:gd name="T26" fmla="*/ 15 w 15"/>
                <a:gd name="T27" fmla="*/ 15 h 17"/>
                <a:gd name="T28" fmla="*/ 13 w 15"/>
                <a:gd name="T29" fmla="*/ 13 h 17"/>
                <a:gd name="T30" fmla="*/ 13 w 15"/>
                <a:gd name="T3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7">
                  <a:moveTo>
                    <a:pt x="13" y="13"/>
                  </a:moveTo>
                  <a:cubicBezTo>
                    <a:pt x="12" y="14"/>
                    <a:pt x="10" y="15"/>
                    <a:pt x="9" y="15"/>
                  </a:cubicBezTo>
                  <a:cubicBezTo>
                    <a:pt x="4" y="15"/>
                    <a:pt x="3" y="12"/>
                    <a:pt x="3" y="9"/>
                  </a:cubicBezTo>
                  <a:cubicBezTo>
                    <a:pt x="3" y="6"/>
                    <a:pt x="4" y="3"/>
                    <a:pt x="9" y="3"/>
                  </a:cubicBezTo>
                  <a:cubicBezTo>
                    <a:pt x="10" y="3"/>
                    <a:pt x="12" y="3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6" y="0"/>
                    <a:pt x="4" y="1"/>
                    <a:pt x="2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3"/>
                    <a:pt x="3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 userDrawn="1"/>
          </p:nvSpPr>
          <p:spPr bwMode="auto">
            <a:xfrm>
              <a:off x="5021" y="504"/>
              <a:ext cx="34" cy="32"/>
            </a:xfrm>
            <a:custGeom>
              <a:avLst/>
              <a:gdLst>
                <a:gd name="T0" fmla="*/ 20 w 34"/>
                <a:gd name="T1" fmla="*/ 0 h 32"/>
                <a:gd name="T2" fmla="*/ 14 w 34"/>
                <a:gd name="T3" fmla="*/ 0 h 32"/>
                <a:gd name="T4" fmla="*/ 0 w 34"/>
                <a:gd name="T5" fmla="*/ 32 h 32"/>
                <a:gd name="T6" fmla="*/ 6 w 34"/>
                <a:gd name="T7" fmla="*/ 32 h 32"/>
                <a:gd name="T8" fmla="*/ 8 w 34"/>
                <a:gd name="T9" fmla="*/ 26 h 32"/>
                <a:gd name="T10" fmla="*/ 26 w 34"/>
                <a:gd name="T11" fmla="*/ 26 h 32"/>
                <a:gd name="T12" fmla="*/ 28 w 34"/>
                <a:gd name="T13" fmla="*/ 32 h 32"/>
                <a:gd name="T14" fmla="*/ 34 w 34"/>
                <a:gd name="T15" fmla="*/ 32 h 32"/>
                <a:gd name="T16" fmla="*/ 20 w 34"/>
                <a:gd name="T17" fmla="*/ 0 h 32"/>
                <a:gd name="T18" fmla="*/ 20 w 34"/>
                <a:gd name="T19" fmla="*/ 0 h 32"/>
                <a:gd name="T20" fmla="*/ 20 w 34"/>
                <a:gd name="T21" fmla="*/ 0 h 32"/>
                <a:gd name="T22" fmla="*/ 24 w 34"/>
                <a:gd name="T23" fmla="*/ 20 h 32"/>
                <a:gd name="T24" fmla="*/ 10 w 34"/>
                <a:gd name="T25" fmla="*/ 20 h 32"/>
                <a:gd name="T26" fmla="*/ 16 w 34"/>
                <a:gd name="T27" fmla="*/ 6 h 32"/>
                <a:gd name="T28" fmla="*/ 24 w 34"/>
                <a:gd name="T29" fmla="*/ 20 h 32"/>
                <a:gd name="T30" fmla="*/ 24 w 34"/>
                <a:gd name="T31" fmla="*/ 2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" h="32">
                  <a:moveTo>
                    <a:pt x="20" y="0"/>
                  </a:moveTo>
                  <a:lnTo>
                    <a:pt x="14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8" y="26"/>
                  </a:lnTo>
                  <a:lnTo>
                    <a:pt x="26" y="26"/>
                  </a:lnTo>
                  <a:lnTo>
                    <a:pt x="28" y="32"/>
                  </a:lnTo>
                  <a:lnTo>
                    <a:pt x="34" y="32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  <a:moveTo>
                    <a:pt x="24" y="20"/>
                  </a:moveTo>
                  <a:lnTo>
                    <a:pt x="10" y="20"/>
                  </a:lnTo>
                  <a:lnTo>
                    <a:pt x="16" y="6"/>
                  </a:lnTo>
                  <a:lnTo>
                    <a:pt x="24" y="20"/>
                  </a:lnTo>
                  <a:lnTo>
                    <a:pt x="24" y="2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Freeform 24"/>
            <p:cNvSpPr>
              <a:spLocks/>
            </p:cNvSpPr>
            <p:nvPr userDrawn="1"/>
          </p:nvSpPr>
          <p:spPr bwMode="auto">
            <a:xfrm>
              <a:off x="5053" y="504"/>
              <a:ext cx="28" cy="32"/>
            </a:xfrm>
            <a:custGeom>
              <a:avLst/>
              <a:gdLst>
                <a:gd name="T0" fmla="*/ 0 w 28"/>
                <a:gd name="T1" fmla="*/ 4 h 32"/>
                <a:gd name="T2" fmla="*/ 12 w 28"/>
                <a:gd name="T3" fmla="*/ 4 h 32"/>
                <a:gd name="T4" fmla="*/ 12 w 28"/>
                <a:gd name="T5" fmla="*/ 32 h 32"/>
                <a:gd name="T6" fmla="*/ 16 w 28"/>
                <a:gd name="T7" fmla="*/ 32 h 32"/>
                <a:gd name="T8" fmla="*/ 16 w 28"/>
                <a:gd name="T9" fmla="*/ 4 h 32"/>
                <a:gd name="T10" fmla="*/ 28 w 28"/>
                <a:gd name="T11" fmla="*/ 4 h 32"/>
                <a:gd name="T12" fmla="*/ 28 w 28"/>
                <a:gd name="T13" fmla="*/ 0 h 32"/>
                <a:gd name="T14" fmla="*/ 0 w 28"/>
                <a:gd name="T15" fmla="*/ 0 h 32"/>
                <a:gd name="T16" fmla="*/ 0 w 28"/>
                <a:gd name="T17" fmla="*/ 4 h 32"/>
                <a:gd name="T18" fmla="*/ 0 w 28"/>
                <a:gd name="T1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" h="32">
                  <a:moveTo>
                    <a:pt x="0" y="4"/>
                  </a:moveTo>
                  <a:lnTo>
                    <a:pt x="12" y="4"/>
                  </a:lnTo>
                  <a:lnTo>
                    <a:pt x="12" y="32"/>
                  </a:lnTo>
                  <a:lnTo>
                    <a:pt x="16" y="32"/>
                  </a:lnTo>
                  <a:lnTo>
                    <a:pt x="16" y="4"/>
                  </a:lnTo>
                  <a:lnTo>
                    <a:pt x="28" y="4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Freeform 25"/>
            <p:cNvSpPr>
              <a:spLocks/>
            </p:cNvSpPr>
            <p:nvPr userDrawn="1"/>
          </p:nvSpPr>
          <p:spPr bwMode="auto">
            <a:xfrm>
              <a:off x="5085" y="504"/>
              <a:ext cx="28" cy="32"/>
            </a:xfrm>
            <a:custGeom>
              <a:avLst/>
              <a:gdLst>
                <a:gd name="T0" fmla="*/ 22 w 28"/>
                <a:gd name="T1" fmla="*/ 12 h 32"/>
                <a:gd name="T2" fmla="*/ 6 w 28"/>
                <a:gd name="T3" fmla="*/ 12 h 32"/>
                <a:gd name="T4" fmla="*/ 6 w 28"/>
                <a:gd name="T5" fmla="*/ 0 h 32"/>
                <a:gd name="T6" fmla="*/ 0 w 28"/>
                <a:gd name="T7" fmla="*/ 0 h 32"/>
                <a:gd name="T8" fmla="*/ 0 w 28"/>
                <a:gd name="T9" fmla="*/ 32 h 32"/>
                <a:gd name="T10" fmla="*/ 6 w 28"/>
                <a:gd name="T11" fmla="*/ 32 h 32"/>
                <a:gd name="T12" fmla="*/ 6 w 28"/>
                <a:gd name="T13" fmla="*/ 18 h 32"/>
                <a:gd name="T14" fmla="*/ 22 w 28"/>
                <a:gd name="T15" fmla="*/ 18 h 32"/>
                <a:gd name="T16" fmla="*/ 22 w 28"/>
                <a:gd name="T17" fmla="*/ 32 h 32"/>
                <a:gd name="T18" fmla="*/ 28 w 28"/>
                <a:gd name="T19" fmla="*/ 32 h 32"/>
                <a:gd name="T20" fmla="*/ 28 w 28"/>
                <a:gd name="T21" fmla="*/ 0 h 32"/>
                <a:gd name="T22" fmla="*/ 22 w 28"/>
                <a:gd name="T23" fmla="*/ 0 h 32"/>
                <a:gd name="T24" fmla="*/ 22 w 28"/>
                <a:gd name="T25" fmla="*/ 12 h 32"/>
                <a:gd name="T26" fmla="*/ 22 w 28"/>
                <a:gd name="T27" fmla="*/ 1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" h="32">
                  <a:moveTo>
                    <a:pt x="22" y="12"/>
                  </a:moveTo>
                  <a:lnTo>
                    <a:pt x="6" y="1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6" y="32"/>
                  </a:lnTo>
                  <a:lnTo>
                    <a:pt x="6" y="18"/>
                  </a:lnTo>
                  <a:lnTo>
                    <a:pt x="22" y="18"/>
                  </a:lnTo>
                  <a:lnTo>
                    <a:pt x="22" y="32"/>
                  </a:lnTo>
                  <a:lnTo>
                    <a:pt x="28" y="32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22" y="12"/>
                  </a:lnTo>
                  <a:lnTo>
                    <a:pt x="22" y="1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reeform 26"/>
            <p:cNvSpPr>
              <a:spLocks noEditPoints="1"/>
            </p:cNvSpPr>
            <p:nvPr userDrawn="1"/>
          </p:nvSpPr>
          <p:spPr bwMode="auto">
            <a:xfrm>
              <a:off x="5119" y="502"/>
              <a:ext cx="32" cy="34"/>
            </a:xfrm>
            <a:custGeom>
              <a:avLst/>
              <a:gdLst>
                <a:gd name="T0" fmla="*/ 8 w 16"/>
                <a:gd name="T1" fmla="*/ 0 h 17"/>
                <a:gd name="T2" fmla="*/ 0 w 16"/>
                <a:gd name="T3" fmla="*/ 9 h 17"/>
                <a:gd name="T4" fmla="*/ 8 w 16"/>
                <a:gd name="T5" fmla="*/ 17 h 17"/>
                <a:gd name="T6" fmla="*/ 16 w 16"/>
                <a:gd name="T7" fmla="*/ 9 h 17"/>
                <a:gd name="T8" fmla="*/ 8 w 16"/>
                <a:gd name="T9" fmla="*/ 0 h 17"/>
                <a:gd name="T10" fmla="*/ 8 w 16"/>
                <a:gd name="T11" fmla="*/ 15 h 17"/>
                <a:gd name="T12" fmla="*/ 2 w 16"/>
                <a:gd name="T13" fmla="*/ 9 h 17"/>
                <a:gd name="T14" fmla="*/ 8 w 16"/>
                <a:gd name="T15" fmla="*/ 3 h 17"/>
                <a:gd name="T16" fmla="*/ 14 w 16"/>
                <a:gd name="T17" fmla="*/ 9 h 17"/>
                <a:gd name="T18" fmla="*/ 8 w 16"/>
                <a:gd name="T19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" h="17">
                  <a:moveTo>
                    <a:pt x="8" y="0"/>
                  </a:moveTo>
                  <a:cubicBezTo>
                    <a:pt x="3" y="0"/>
                    <a:pt x="0" y="4"/>
                    <a:pt x="0" y="9"/>
                  </a:cubicBezTo>
                  <a:cubicBezTo>
                    <a:pt x="0" y="13"/>
                    <a:pt x="2" y="17"/>
                    <a:pt x="8" y="17"/>
                  </a:cubicBezTo>
                  <a:cubicBezTo>
                    <a:pt x="14" y="17"/>
                    <a:pt x="16" y="13"/>
                    <a:pt x="16" y="9"/>
                  </a:cubicBezTo>
                  <a:cubicBezTo>
                    <a:pt x="16" y="5"/>
                    <a:pt x="14" y="0"/>
                    <a:pt x="8" y="0"/>
                  </a:cubicBezTo>
                  <a:close/>
                  <a:moveTo>
                    <a:pt x="8" y="15"/>
                  </a:moveTo>
                  <a:cubicBezTo>
                    <a:pt x="4" y="15"/>
                    <a:pt x="2" y="12"/>
                    <a:pt x="2" y="9"/>
                  </a:cubicBezTo>
                  <a:cubicBezTo>
                    <a:pt x="2" y="6"/>
                    <a:pt x="4" y="3"/>
                    <a:pt x="8" y="3"/>
                  </a:cubicBezTo>
                  <a:cubicBezTo>
                    <a:pt x="12" y="3"/>
                    <a:pt x="14" y="6"/>
                    <a:pt x="14" y="9"/>
                  </a:cubicBezTo>
                  <a:cubicBezTo>
                    <a:pt x="14" y="12"/>
                    <a:pt x="12" y="15"/>
                    <a:pt x="8" y="15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27"/>
            <p:cNvSpPr>
              <a:spLocks/>
            </p:cNvSpPr>
            <p:nvPr userDrawn="1"/>
          </p:nvSpPr>
          <p:spPr bwMode="auto">
            <a:xfrm>
              <a:off x="5157" y="504"/>
              <a:ext cx="22" cy="32"/>
            </a:xfrm>
            <a:custGeom>
              <a:avLst/>
              <a:gdLst>
                <a:gd name="T0" fmla="*/ 6 w 22"/>
                <a:gd name="T1" fmla="*/ 0 h 32"/>
                <a:gd name="T2" fmla="*/ 0 w 22"/>
                <a:gd name="T3" fmla="*/ 0 h 32"/>
                <a:gd name="T4" fmla="*/ 0 w 22"/>
                <a:gd name="T5" fmla="*/ 32 h 32"/>
                <a:gd name="T6" fmla="*/ 22 w 22"/>
                <a:gd name="T7" fmla="*/ 32 h 32"/>
                <a:gd name="T8" fmla="*/ 22 w 22"/>
                <a:gd name="T9" fmla="*/ 28 h 32"/>
                <a:gd name="T10" fmla="*/ 6 w 22"/>
                <a:gd name="T11" fmla="*/ 28 h 32"/>
                <a:gd name="T12" fmla="*/ 6 w 22"/>
                <a:gd name="T13" fmla="*/ 0 h 32"/>
                <a:gd name="T14" fmla="*/ 6 w 22"/>
                <a:gd name="T1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32">
                  <a:moveTo>
                    <a:pt x="6" y="0"/>
                  </a:moveTo>
                  <a:lnTo>
                    <a:pt x="0" y="0"/>
                  </a:lnTo>
                  <a:lnTo>
                    <a:pt x="0" y="32"/>
                  </a:lnTo>
                  <a:lnTo>
                    <a:pt x="22" y="32"/>
                  </a:lnTo>
                  <a:lnTo>
                    <a:pt x="22" y="28"/>
                  </a:lnTo>
                  <a:lnTo>
                    <a:pt x="6" y="2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Freeform 28"/>
            <p:cNvSpPr>
              <a:spLocks/>
            </p:cNvSpPr>
            <p:nvPr userDrawn="1"/>
          </p:nvSpPr>
          <p:spPr bwMode="auto">
            <a:xfrm>
              <a:off x="5185" y="504"/>
              <a:ext cx="4" cy="32"/>
            </a:xfrm>
            <a:custGeom>
              <a:avLst/>
              <a:gdLst>
                <a:gd name="T0" fmla="*/ 0 w 4"/>
                <a:gd name="T1" fmla="*/ 32 h 32"/>
                <a:gd name="T2" fmla="*/ 4 w 4"/>
                <a:gd name="T3" fmla="*/ 32 h 32"/>
                <a:gd name="T4" fmla="*/ 4 w 4"/>
                <a:gd name="T5" fmla="*/ 0 h 32"/>
                <a:gd name="T6" fmla="*/ 0 w 4"/>
                <a:gd name="T7" fmla="*/ 0 h 32"/>
                <a:gd name="T8" fmla="*/ 0 w 4"/>
                <a:gd name="T9" fmla="*/ 32 h 32"/>
                <a:gd name="T10" fmla="*/ 0 w 4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" h="32">
                  <a:moveTo>
                    <a:pt x="0" y="32"/>
                  </a:moveTo>
                  <a:lnTo>
                    <a:pt x="4" y="3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Freeform 29"/>
            <p:cNvSpPr>
              <a:spLocks/>
            </p:cNvSpPr>
            <p:nvPr userDrawn="1"/>
          </p:nvSpPr>
          <p:spPr bwMode="auto">
            <a:xfrm>
              <a:off x="5195" y="502"/>
              <a:ext cx="30" cy="34"/>
            </a:xfrm>
            <a:custGeom>
              <a:avLst/>
              <a:gdLst>
                <a:gd name="T0" fmla="*/ 13 w 15"/>
                <a:gd name="T1" fmla="*/ 13 h 17"/>
                <a:gd name="T2" fmla="*/ 9 w 15"/>
                <a:gd name="T3" fmla="*/ 15 h 17"/>
                <a:gd name="T4" fmla="*/ 3 w 15"/>
                <a:gd name="T5" fmla="*/ 9 h 17"/>
                <a:gd name="T6" fmla="*/ 9 w 15"/>
                <a:gd name="T7" fmla="*/ 3 h 17"/>
                <a:gd name="T8" fmla="*/ 13 w 15"/>
                <a:gd name="T9" fmla="*/ 5 h 17"/>
                <a:gd name="T10" fmla="*/ 13 w 15"/>
                <a:gd name="T11" fmla="*/ 5 h 17"/>
                <a:gd name="T12" fmla="*/ 15 w 15"/>
                <a:gd name="T13" fmla="*/ 3 h 17"/>
                <a:gd name="T14" fmla="*/ 15 w 15"/>
                <a:gd name="T15" fmla="*/ 3 h 17"/>
                <a:gd name="T16" fmla="*/ 9 w 15"/>
                <a:gd name="T17" fmla="*/ 0 h 17"/>
                <a:gd name="T18" fmla="*/ 3 w 15"/>
                <a:gd name="T19" fmla="*/ 3 h 17"/>
                <a:gd name="T20" fmla="*/ 0 w 15"/>
                <a:gd name="T21" fmla="*/ 9 h 17"/>
                <a:gd name="T22" fmla="*/ 9 w 15"/>
                <a:gd name="T23" fmla="*/ 17 h 17"/>
                <a:gd name="T24" fmla="*/ 15 w 15"/>
                <a:gd name="T25" fmla="*/ 15 h 17"/>
                <a:gd name="T26" fmla="*/ 15 w 15"/>
                <a:gd name="T27" fmla="*/ 15 h 17"/>
                <a:gd name="T28" fmla="*/ 13 w 15"/>
                <a:gd name="T29" fmla="*/ 13 h 17"/>
                <a:gd name="T30" fmla="*/ 13 w 15"/>
                <a:gd name="T31" fmla="*/ 1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" h="17">
                  <a:moveTo>
                    <a:pt x="13" y="13"/>
                  </a:moveTo>
                  <a:cubicBezTo>
                    <a:pt x="12" y="14"/>
                    <a:pt x="10" y="15"/>
                    <a:pt x="9" y="15"/>
                  </a:cubicBezTo>
                  <a:cubicBezTo>
                    <a:pt x="5" y="15"/>
                    <a:pt x="3" y="12"/>
                    <a:pt x="3" y="9"/>
                  </a:cubicBezTo>
                  <a:cubicBezTo>
                    <a:pt x="3" y="6"/>
                    <a:pt x="5" y="3"/>
                    <a:pt x="9" y="3"/>
                  </a:cubicBezTo>
                  <a:cubicBezTo>
                    <a:pt x="10" y="3"/>
                    <a:pt x="12" y="3"/>
                    <a:pt x="13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3" y="1"/>
                    <a:pt x="11" y="0"/>
                    <a:pt x="9" y="0"/>
                  </a:cubicBezTo>
                  <a:cubicBezTo>
                    <a:pt x="6" y="0"/>
                    <a:pt x="4" y="1"/>
                    <a:pt x="3" y="3"/>
                  </a:cubicBezTo>
                  <a:cubicBezTo>
                    <a:pt x="1" y="4"/>
                    <a:pt x="0" y="7"/>
                    <a:pt x="0" y="9"/>
                  </a:cubicBezTo>
                  <a:cubicBezTo>
                    <a:pt x="0" y="13"/>
                    <a:pt x="3" y="17"/>
                    <a:pt x="9" y="17"/>
                  </a:cubicBezTo>
                  <a:cubicBezTo>
                    <a:pt x="11" y="17"/>
                    <a:pt x="13" y="16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Freeform 30"/>
            <p:cNvSpPr>
              <a:spLocks/>
            </p:cNvSpPr>
            <p:nvPr userDrawn="1"/>
          </p:nvSpPr>
          <p:spPr bwMode="auto">
            <a:xfrm>
              <a:off x="5247" y="504"/>
              <a:ext cx="26" cy="32"/>
            </a:xfrm>
            <a:custGeom>
              <a:avLst/>
              <a:gdLst>
                <a:gd name="T0" fmla="*/ 11 w 13"/>
                <a:gd name="T1" fmla="*/ 9 h 16"/>
                <a:gd name="T2" fmla="*/ 7 w 13"/>
                <a:gd name="T3" fmla="*/ 14 h 16"/>
                <a:gd name="T4" fmla="*/ 2 w 13"/>
                <a:gd name="T5" fmla="*/ 9 h 16"/>
                <a:gd name="T6" fmla="*/ 2 w 13"/>
                <a:gd name="T7" fmla="*/ 0 h 16"/>
                <a:gd name="T8" fmla="*/ 0 w 13"/>
                <a:gd name="T9" fmla="*/ 0 h 16"/>
                <a:gd name="T10" fmla="*/ 0 w 13"/>
                <a:gd name="T11" fmla="*/ 9 h 16"/>
                <a:gd name="T12" fmla="*/ 7 w 13"/>
                <a:gd name="T13" fmla="*/ 16 h 16"/>
                <a:gd name="T14" fmla="*/ 13 w 13"/>
                <a:gd name="T15" fmla="*/ 9 h 16"/>
                <a:gd name="T16" fmla="*/ 13 w 13"/>
                <a:gd name="T17" fmla="*/ 0 h 16"/>
                <a:gd name="T18" fmla="*/ 11 w 13"/>
                <a:gd name="T19" fmla="*/ 0 h 16"/>
                <a:gd name="T20" fmla="*/ 11 w 13"/>
                <a:gd name="T21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16">
                  <a:moveTo>
                    <a:pt x="11" y="9"/>
                  </a:moveTo>
                  <a:cubicBezTo>
                    <a:pt x="11" y="12"/>
                    <a:pt x="9" y="14"/>
                    <a:pt x="7" y="14"/>
                  </a:cubicBezTo>
                  <a:cubicBezTo>
                    <a:pt x="5" y="14"/>
                    <a:pt x="2" y="12"/>
                    <a:pt x="2" y="9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4"/>
                    <a:pt x="3" y="16"/>
                    <a:pt x="7" y="16"/>
                  </a:cubicBezTo>
                  <a:cubicBezTo>
                    <a:pt x="10" y="16"/>
                    <a:pt x="13" y="14"/>
                    <a:pt x="13" y="9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9"/>
                    <a:pt x="11" y="9"/>
                    <a:pt x="11" y="9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31"/>
            <p:cNvSpPr>
              <a:spLocks/>
            </p:cNvSpPr>
            <p:nvPr userDrawn="1"/>
          </p:nvSpPr>
          <p:spPr bwMode="auto">
            <a:xfrm>
              <a:off x="5283" y="504"/>
              <a:ext cx="26" cy="32"/>
            </a:xfrm>
            <a:custGeom>
              <a:avLst/>
              <a:gdLst>
                <a:gd name="T0" fmla="*/ 20 w 26"/>
                <a:gd name="T1" fmla="*/ 22 h 32"/>
                <a:gd name="T2" fmla="*/ 2 w 26"/>
                <a:gd name="T3" fmla="*/ 0 h 32"/>
                <a:gd name="T4" fmla="*/ 0 w 26"/>
                <a:gd name="T5" fmla="*/ 0 h 32"/>
                <a:gd name="T6" fmla="*/ 0 w 26"/>
                <a:gd name="T7" fmla="*/ 32 h 32"/>
                <a:gd name="T8" fmla="*/ 4 w 26"/>
                <a:gd name="T9" fmla="*/ 32 h 32"/>
                <a:gd name="T10" fmla="*/ 4 w 26"/>
                <a:gd name="T11" fmla="*/ 10 h 32"/>
                <a:gd name="T12" fmla="*/ 22 w 26"/>
                <a:gd name="T13" fmla="*/ 32 h 32"/>
                <a:gd name="T14" fmla="*/ 26 w 26"/>
                <a:gd name="T15" fmla="*/ 32 h 32"/>
                <a:gd name="T16" fmla="*/ 26 w 26"/>
                <a:gd name="T17" fmla="*/ 0 h 32"/>
                <a:gd name="T18" fmla="*/ 20 w 26"/>
                <a:gd name="T19" fmla="*/ 0 h 32"/>
                <a:gd name="T20" fmla="*/ 20 w 26"/>
                <a:gd name="T21" fmla="*/ 22 h 32"/>
                <a:gd name="T22" fmla="*/ 20 w 26"/>
                <a:gd name="T23" fmla="*/ 2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" h="32">
                  <a:moveTo>
                    <a:pt x="20" y="22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4" y="32"/>
                  </a:lnTo>
                  <a:lnTo>
                    <a:pt x="4" y="10"/>
                  </a:lnTo>
                  <a:lnTo>
                    <a:pt x="22" y="32"/>
                  </a:lnTo>
                  <a:lnTo>
                    <a:pt x="26" y="32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20" y="22"/>
                  </a:lnTo>
                  <a:lnTo>
                    <a:pt x="20" y="2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Freeform 32"/>
            <p:cNvSpPr>
              <a:spLocks/>
            </p:cNvSpPr>
            <p:nvPr userDrawn="1"/>
          </p:nvSpPr>
          <p:spPr bwMode="auto">
            <a:xfrm>
              <a:off x="5317" y="504"/>
              <a:ext cx="6" cy="32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32 h 32"/>
                <a:gd name="T4" fmla="*/ 6 w 6"/>
                <a:gd name="T5" fmla="*/ 0 h 32"/>
                <a:gd name="T6" fmla="*/ 0 w 6"/>
                <a:gd name="T7" fmla="*/ 0 h 32"/>
                <a:gd name="T8" fmla="*/ 0 w 6"/>
                <a:gd name="T9" fmla="*/ 32 h 32"/>
                <a:gd name="T10" fmla="*/ 0 w 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3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Freeform 33"/>
            <p:cNvSpPr>
              <a:spLocks/>
            </p:cNvSpPr>
            <p:nvPr userDrawn="1"/>
          </p:nvSpPr>
          <p:spPr bwMode="auto">
            <a:xfrm>
              <a:off x="5329" y="504"/>
              <a:ext cx="32" cy="32"/>
            </a:xfrm>
            <a:custGeom>
              <a:avLst/>
              <a:gdLst>
                <a:gd name="T0" fmla="*/ 6 w 32"/>
                <a:gd name="T1" fmla="*/ 0 h 32"/>
                <a:gd name="T2" fmla="*/ 0 w 32"/>
                <a:gd name="T3" fmla="*/ 0 h 32"/>
                <a:gd name="T4" fmla="*/ 12 w 32"/>
                <a:gd name="T5" fmla="*/ 32 h 32"/>
                <a:gd name="T6" fmla="*/ 18 w 32"/>
                <a:gd name="T7" fmla="*/ 32 h 32"/>
                <a:gd name="T8" fmla="*/ 32 w 32"/>
                <a:gd name="T9" fmla="*/ 0 h 32"/>
                <a:gd name="T10" fmla="*/ 26 w 32"/>
                <a:gd name="T11" fmla="*/ 0 h 32"/>
                <a:gd name="T12" fmla="*/ 16 w 32"/>
                <a:gd name="T13" fmla="*/ 26 h 32"/>
                <a:gd name="T14" fmla="*/ 6 w 32"/>
                <a:gd name="T15" fmla="*/ 0 h 32"/>
                <a:gd name="T16" fmla="*/ 6 w 32"/>
                <a:gd name="T1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2">
                  <a:moveTo>
                    <a:pt x="6" y="0"/>
                  </a:moveTo>
                  <a:lnTo>
                    <a:pt x="0" y="0"/>
                  </a:lnTo>
                  <a:lnTo>
                    <a:pt x="12" y="32"/>
                  </a:lnTo>
                  <a:lnTo>
                    <a:pt x="18" y="3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16" y="2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Freeform 34"/>
            <p:cNvSpPr>
              <a:spLocks/>
            </p:cNvSpPr>
            <p:nvPr userDrawn="1"/>
          </p:nvSpPr>
          <p:spPr bwMode="auto">
            <a:xfrm>
              <a:off x="5365" y="504"/>
              <a:ext cx="24" cy="32"/>
            </a:xfrm>
            <a:custGeom>
              <a:avLst/>
              <a:gdLst>
                <a:gd name="T0" fmla="*/ 6 w 24"/>
                <a:gd name="T1" fmla="*/ 18 h 32"/>
                <a:gd name="T2" fmla="*/ 24 w 24"/>
                <a:gd name="T3" fmla="*/ 18 h 32"/>
                <a:gd name="T4" fmla="*/ 24 w 24"/>
                <a:gd name="T5" fmla="*/ 12 h 32"/>
                <a:gd name="T6" fmla="*/ 6 w 24"/>
                <a:gd name="T7" fmla="*/ 12 h 32"/>
                <a:gd name="T8" fmla="*/ 6 w 24"/>
                <a:gd name="T9" fmla="*/ 4 h 32"/>
                <a:gd name="T10" fmla="*/ 24 w 24"/>
                <a:gd name="T11" fmla="*/ 4 h 32"/>
                <a:gd name="T12" fmla="*/ 24 w 24"/>
                <a:gd name="T13" fmla="*/ 0 h 32"/>
                <a:gd name="T14" fmla="*/ 0 w 24"/>
                <a:gd name="T15" fmla="*/ 0 h 32"/>
                <a:gd name="T16" fmla="*/ 0 w 24"/>
                <a:gd name="T17" fmla="*/ 32 h 32"/>
                <a:gd name="T18" fmla="*/ 24 w 24"/>
                <a:gd name="T19" fmla="*/ 32 h 32"/>
                <a:gd name="T20" fmla="*/ 24 w 24"/>
                <a:gd name="T21" fmla="*/ 26 h 32"/>
                <a:gd name="T22" fmla="*/ 6 w 24"/>
                <a:gd name="T23" fmla="*/ 26 h 32"/>
                <a:gd name="T24" fmla="*/ 6 w 24"/>
                <a:gd name="T25" fmla="*/ 18 h 32"/>
                <a:gd name="T26" fmla="*/ 6 w 24"/>
                <a:gd name="T27" fmla="*/ 1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32">
                  <a:moveTo>
                    <a:pt x="6" y="18"/>
                  </a:moveTo>
                  <a:lnTo>
                    <a:pt x="24" y="18"/>
                  </a:lnTo>
                  <a:lnTo>
                    <a:pt x="24" y="12"/>
                  </a:lnTo>
                  <a:lnTo>
                    <a:pt x="6" y="12"/>
                  </a:lnTo>
                  <a:lnTo>
                    <a:pt x="6" y="4"/>
                  </a:lnTo>
                  <a:lnTo>
                    <a:pt x="24" y="4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24" y="32"/>
                  </a:lnTo>
                  <a:lnTo>
                    <a:pt x="24" y="26"/>
                  </a:lnTo>
                  <a:lnTo>
                    <a:pt x="6" y="26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Freeform 35"/>
            <p:cNvSpPr>
              <a:spLocks noEditPoints="1"/>
            </p:cNvSpPr>
            <p:nvPr userDrawn="1"/>
          </p:nvSpPr>
          <p:spPr bwMode="auto">
            <a:xfrm>
              <a:off x="5397" y="504"/>
              <a:ext cx="28" cy="32"/>
            </a:xfrm>
            <a:custGeom>
              <a:avLst/>
              <a:gdLst>
                <a:gd name="T0" fmla="*/ 13 w 14"/>
                <a:gd name="T1" fmla="*/ 5 h 16"/>
                <a:gd name="T2" fmla="*/ 7 w 14"/>
                <a:gd name="T3" fmla="*/ 0 h 16"/>
                <a:gd name="T4" fmla="*/ 0 w 14"/>
                <a:gd name="T5" fmla="*/ 0 h 16"/>
                <a:gd name="T6" fmla="*/ 0 w 14"/>
                <a:gd name="T7" fmla="*/ 16 h 16"/>
                <a:gd name="T8" fmla="*/ 2 w 14"/>
                <a:gd name="T9" fmla="*/ 16 h 16"/>
                <a:gd name="T10" fmla="*/ 2 w 14"/>
                <a:gd name="T11" fmla="*/ 10 h 16"/>
                <a:gd name="T12" fmla="*/ 6 w 14"/>
                <a:gd name="T13" fmla="*/ 10 h 16"/>
                <a:gd name="T14" fmla="*/ 11 w 14"/>
                <a:gd name="T15" fmla="*/ 16 h 16"/>
                <a:gd name="T16" fmla="*/ 14 w 14"/>
                <a:gd name="T17" fmla="*/ 16 h 16"/>
                <a:gd name="T18" fmla="*/ 9 w 14"/>
                <a:gd name="T19" fmla="*/ 10 h 16"/>
                <a:gd name="T20" fmla="*/ 13 w 14"/>
                <a:gd name="T21" fmla="*/ 5 h 16"/>
                <a:gd name="T22" fmla="*/ 2 w 14"/>
                <a:gd name="T23" fmla="*/ 2 h 16"/>
                <a:gd name="T24" fmla="*/ 7 w 14"/>
                <a:gd name="T25" fmla="*/ 2 h 16"/>
                <a:gd name="T26" fmla="*/ 10 w 14"/>
                <a:gd name="T27" fmla="*/ 5 h 16"/>
                <a:gd name="T28" fmla="*/ 7 w 14"/>
                <a:gd name="T29" fmla="*/ 8 h 16"/>
                <a:gd name="T30" fmla="*/ 2 w 14"/>
                <a:gd name="T31" fmla="*/ 8 h 16"/>
                <a:gd name="T32" fmla="*/ 2 w 14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4" h="16">
                  <a:moveTo>
                    <a:pt x="13" y="5"/>
                  </a:moveTo>
                  <a:cubicBezTo>
                    <a:pt x="13" y="2"/>
                    <a:pt x="11" y="0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3" y="8"/>
                    <a:pt x="13" y="5"/>
                  </a:cubicBezTo>
                  <a:close/>
                  <a:moveTo>
                    <a:pt x="2" y="2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9" y="2"/>
                    <a:pt x="10" y="4"/>
                    <a:pt x="10" y="5"/>
                  </a:cubicBezTo>
                  <a:cubicBezTo>
                    <a:pt x="10" y="6"/>
                    <a:pt x="9" y="8"/>
                    <a:pt x="7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Freeform 36"/>
            <p:cNvSpPr>
              <a:spLocks/>
            </p:cNvSpPr>
            <p:nvPr userDrawn="1"/>
          </p:nvSpPr>
          <p:spPr bwMode="auto">
            <a:xfrm>
              <a:off x="5427" y="502"/>
              <a:ext cx="28" cy="34"/>
            </a:xfrm>
            <a:custGeom>
              <a:avLst/>
              <a:gdLst>
                <a:gd name="T0" fmla="*/ 8 w 14"/>
                <a:gd name="T1" fmla="*/ 7 h 17"/>
                <a:gd name="T2" fmla="*/ 4 w 14"/>
                <a:gd name="T3" fmla="*/ 5 h 17"/>
                <a:gd name="T4" fmla="*/ 7 w 14"/>
                <a:gd name="T5" fmla="*/ 3 h 17"/>
                <a:gd name="T6" fmla="*/ 12 w 14"/>
                <a:gd name="T7" fmla="*/ 5 h 17"/>
                <a:gd name="T8" fmla="*/ 12 w 14"/>
                <a:gd name="T9" fmla="*/ 5 h 17"/>
                <a:gd name="T10" fmla="*/ 14 w 14"/>
                <a:gd name="T11" fmla="*/ 4 h 17"/>
                <a:gd name="T12" fmla="*/ 14 w 14"/>
                <a:gd name="T13" fmla="*/ 3 h 17"/>
                <a:gd name="T14" fmla="*/ 7 w 14"/>
                <a:gd name="T15" fmla="*/ 0 h 17"/>
                <a:gd name="T16" fmla="*/ 2 w 14"/>
                <a:gd name="T17" fmla="*/ 2 h 17"/>
                <a:gd name="T18" fmla="*/ 1 w 14"/>
                <a:gd name="T19" fmla="*/ 5 h 17"/>
                <a:gd name="T20" fmla="*/ 7 w 14"/>
                <a:gd name="T21" fmla="*/ 10 h 17"/>
                <a:gd name="T22" fmla="*/ 12 w 14"/>
                <a:gd name="T23" fmla="*/ 12 h 17"/>
                <a:gd name="T24" fmla="*/ 7 w 14"/>
                <a:gd name="T25" fmla="*/ 15 h 17"/>
                <a:gd name="T26" fmla="*/ 3 w 14"/>
                <a:gd name="T27" fmla="*/ 12 h 17"/>
                <a:gd name="T28" fmla="*/ 2 w 14"/>
                <a:gd name="T29" fmla="*/ 12 h 17"/>
                <a:gd name="T30" fmla="*/ 0 w 14"/>
                <a:gd name="T31" fmla="*/ 13 h 17"/>
                <a:gd name="T32" fmla="*/ 0 w 14"/>
                <a:gd name="T33" fmla="*/ 14 h 17"/>
                <a:gd name="T34" fmla="*/ 7 w 14"/>
                <a:gd name="T35" fmla="*/ 17 h 17"/>
                <a:gd name="T36" fmla="*/ 14 w 14"/>
                <a:gd name="T37" fmla="*/ 12 h 17"/>
                <a:gd name="T38" fmla="*/ 8 w 14"/>
                <a:gd name="T39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" h="17">
                  <a:moveTo>
                    <a:pt x="8" y="7"/>
                  </a:moveTo>
                  <a:cubicBezTo>
                    <a:pt x="5" y="7"/>
                    <a:pt x="4" y="6"/>
                    <a:pt x="4" y="5"/>
                  </a:cubicBezTo>
                  <a:cubicBezTo>
                    <a:pt x="4" y="4"/>
                    <a:pt x="5" y="3"/>
                    <a:pt x="7" y="3"/>
                  </a:cubicBezTo>
                  <a:cubicBezTo>
                    <a:pt x="9" y="3"/>
                    <a:pt x="11" y="3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2" y="1"/>
                    <a:pt x="10" y="0"/>
                    <a:pt x="7" y="0"/>
                  </a:cubicBezTo>
                  <a:cubicBezTo>
                    <a:pt x="6" y="0"/>
                    <a:pt x="3" y="1"/>
                    <a:pt x="2" y="2"/>
                  </a:cubicBezTo>
                  <a:cubicBezTo>
                    <a:pt x="1" y="3"/>
                    <a:pt x="1" y="4"/>
                    <a:pt x="1" y="5"/>
                  </a:cubicBezTo>
                  <a:cubicBezTo>
                    <a:pt x="1" y="9"/>
                    <a:pt x="5" y="9"/>
                    <a:pt x="7" y="10"/>
                  </a:cubicBezTo>
                  <a:cubicBezTo>
                    <a:pt x="10" y="10"/>
                    <a:pt x="12" y="11"/>
                    <a:pt x="12" y="12"/>
                  </a:cubicBezTo>
                  <a:cubicBezTo>
                    <a:pt x="12" y="15"/>
                    <a:pt x="8" y="15"/>
                    <a:pt x="7" y="15"/>
                  </a:cubicBezTo>
                  <a:cubicBezTo>
                    <a:pt x="6" y="15"/>
                    <a:pt x="4" y="14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2" y="16"/>
                    <a:pt x="4" y="17"/>
                    <a:pt x="7" y="17"/>
                  </a:cubicBezTo>
                  <a:cubicBezTo>
                    <a:pt x="11" y="17"/>
                    <a:pt x="14" y="16"/>
                    <a:pt x="14" y="12"/>
                  </a:cubicBezTo>
                  <a:cubicBezTo>
                    <a:pt x="14" y="9"/>
                    <a:pt x="11" y="8"/>
                    <a:pt x="8" y="7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Freeform 37"/>
            <p:cNvSpPr>
              <a:spLocks/>
            </p:cNvSpPr>
            <p:nvPr userDrawn="1"/>
          </p:nvSpPr>
          <p:spPr bwMode="auto">
            <a:xfrm>
              <a:off x="5461" y="504"/>
              <a:ext cx="6" cy="32"/>
            </a:xfrm>
            <a:custGeom>
              <a:avLst/>
              <a:gdLst>
                <a:gd name="T0" fmla="*/ 0 w 6"/>
                <a:gd name="T1" fmla="*/ 32 h 32"/>
                <a:gd name="T2" fmla="*/ 6 w 6"/>
                <a:gd name="T3" fmla="*/ 32 h 32"/>
                <a:gd name="T4" fmla="*/ 6 w 6"/>
                <a:gd name="T5" fmla="*/ 0 h 32"/>
                <a:gd name="T6" fmla="*/ 0 w 6"/>
                <a:gd name="T7" fmla="*/ 0 h 32"/>
                <a:gd name="T8" fmla="*/ 0 w 6"/>
                <a:gd name="T9" fmla="*/ 32 h 32"/>
                <a:gd name="T10" fmla="*/ 0 w 6"/>
                <a:gd name="T11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32">
                  <a:moveTo>
                    <a:pt x="0" y="32"/>
                  </a:moveTo>
                  <a:lnTo>
                    <a:pt x="6" y="32"/>
                  </a:lnTo>
                  <a:lnTo>
                    <a:pt x="6" y="0"/>
                  </a:lnTo>
                  <a:lnTo>
                    <a:pt x="0" y="0"/>
                  </a:lnTo>
                  <a:lnTo>
                    <a:pt x="0" y="32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Freeform 38"/>
            <p:cNvSpPr>
              <a:spLocks/>
            </p:cNvSpPr>
            <p:nvPr userDrawn="1"/>
          </p:nvSpPr>
          <p:spPr bwMode="auto">
            <a:xfrm>
              <a:off x="5473" y="504"/>
              <a:ext cx="54" cy="32"/>
            </a:xfrm>
            <a:custGeom>
              <a:avLst/>
              <a:gdLst>
                <a:gd name="T0" fmla="*/ 30 w 54"/>
                <a:gd name="T1" fmla="*/ 0 h 32"/>
                <a:gd name="T2" fmla="*/ 0 w 54"/>
                <a:gd name="T3" fmla="*/ 0 h 32"/>
                <a:gd name="T4" fmla="*/ 0 w 54"/>
                <a:gd name="T5" fmla="*/ 4 h 32"/>
                <a:gd name="T6" fmla="*/ 10 w 54"/>
                <a:gd name="T7" fmla="*/ 4 h 32"/>
                <a:gd name="T8" fmla="*/ 10 w 54"/>
                <a:gd name="T9" fmla="*/ 32 h 32"/>
                <a:gd name="T10" fmla="*/ 16 w 54"/>
                <a:gd name="T11" fmla="*/ 32 h 32"/>
                <a:gd name="T12" fmla="*/ 16 w 54"/>
                <a:gd name="T13" fmla="*/ 4 h 32"/>
                <a:gd name="T14" fmla="*/ 26 w 54"/>
                <a:gd name="T15" fmla="*/ 4 h 32"/>
                <a:gd name="T16" fmla="*/ 36 w 54"/>
                <a:gd name="T17" fmla="*/ 18 h 32"/>
                <a:gd name="T18" fmla="*/ 36 w 54"/>
                <a:gd name="T19" fmla="*/ 32 h 32"/>
                <a:gd name="T20" fmla="*/ 42 w 54"/>
                <a:gd name="T21" fmla="*/ 32 h 32"/>
                <a:gd name="T22" fmla="*/ 42 w 54"/>
                <a:gd name="T23" fmla="*/ 18 h 32"/>
                <a:gd name="T24" fmla="*/ 54 w 54"/>
                <a:gd name="T25" fmla="*/ 0 h 32"/>
                <a:gd name="T26" fmla="*/ 54 w 54"/>
                <a:gd name="T27" fmla="*/ 0 h 32"/>
                <a:gd name="T28" fmla="*/ 54 w 54"/>
                <a:gd name="T29" fmla="*/ 0 h 32"/>
                <a:gd name="T30" fmla="*/ 48 w 54"/>
                <a:gd name="T31" fmla="*/ 0 h 32"/>
                <a:gd name="T32" fmla="*/ 38 w 54"/>
                <a:gd name="T33" fmla="*/ 14 h 32"/>
                <a:gd name="T34" fmla="*/ 30 w 54"/>
                <a:gd name="T35" fmla="*/ 0 h 32"/>
                <a:gd name="T36" fmla="*/ 30 w 54"/>
                <a:gd name="T37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4" h="32">
                  <a:moveTo>
                    <a:pt x="30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10" y="4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16" y="4"/>
                  </a:lnTo>
                  <a:lnTo>
                    <a:pt x="26" y="4"/>
                  </a:lnTo>
                  <a:lnTo>
                    <a:pt x="36" y="18"/>
                  </a:lnTo>
                  <a:lnTo>
                    <a:pt x="36" y="32"/>
                  </a:lnTo>
                  <a:lnTo>
                    <a:pt x="42" y="32"/>
                  </a:lnTo>
                  <a:lnTo>
                    <a:pt x="42" y="18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38" y="14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Freeform 39"/>
            <p:cNvSpPr>
              <a:spLocks/>
            </p:cNvSpPr>
            <p:nvPr userDrawn="1"/>
          </p:nvSpPr>
          <p:spPr bwMode="auto">
            <a:xfrm>
              <a:off x="5343" y="234"/>
              <a:ext cx="184" cy="230"/>
            </a:xfrm>
            <a:custGeom>
              <a:avLst/>
              <a:gdLst>
                <a:gd name="T0" fmla="*/ 92 w 92"/>
                <a:gd name="T1" fmla="*/ 0 h 115"/>
                <a:gd name="T2" fmla="*/ 92 w 92"/>
                <a:gd name="T3" fmla="*/ 71 h 115"/>
                <a:gd name="T4" fmla="*/ 49 w 92"/>
                <a:gd name="T5" fmla="*/ 115 h 115"/>
                <a:gd name="T6" fmla="*/ 0 w 92"/>
                <a:gd name="T7" fmla="*/ 70 h 115"/>
                <a:gd name="T8" fmla="*/ 0 w 92"/>
                <a:gd name="T9" fmla="*/ 0 h 115"/>
                <a:gd name="T10" fmla="*/ 22 w 92"/>
                <a:gd name="T11" fmla="*/ 0 h 115"/>
                <a:gd name="T12" fmla="*/ 22 w 92"/>
                <a:gd name="T13" fmla="*/ 72 h 115"/>
                <a:gd name="T14" fmla="*/ 50 w 92"/>
                <a:gd name="T15" fmla="*/ 105 h 115"/>
                <a:gd name="T16" fmla="*/ 79 w 92"/>
                <a:gd name="T17" fmla="*/ 73 h 115"/>
                <a:gd name="T18" fmla="*/ 79 w 92"/>
                <a:gd name="T19" fmla="*/ 0 h 115"/>
                <a:gd name="T20" fmla="*/ 92 w 92"/>
                <a:gd name="T21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115">
                  <a:moveTo>
                    <a:pt x="92" y="0"/>
                  </a:moveTo>
                  <a:cubicBezTo>
                    <a:pt x="92" y="71"/>
                    <a:pt x="92" y="71"/>
                    <a:pt x="92" y="71"/>
                  </a:cubicBezTo>
                  <a:cubicBezTo>
                    <a:pt x="92" y="109"/>
                    <a:pt x="62" y="115"/>
                    <a:pt x="49" y="115"/>
                  </a:cubicBezTo>
                  <a:cubicBezTo>
                    <a:pt x="25" y="115"/>
                    <a:pt x="0" y="107"/>
                    <a:pt x="0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72"/>
                    <a:pt x="22" y="72"/>
                    <a:pt x="22" y="72"/>
                  </a:cubicBezTo>
                  <a:cubicBezTo>
                    <a:pt x="22" y="93"/>
                    <a:pt x="32" y="105"/>
                    <a:pt x="50" y="105"/>
                  </a:cubicBezTo>
                  <a:cubicBezTo>
                    <a:pt x="66" y="105"/>
                    <a:pt x="79" y="95"/>
                    <a:pt x="79" y="73"/>
                  </a:cubicBezTo>
                  <a:cubicBezTo>
                    <a:pt x="79" y="0"/>
                    <a:pt x="79" y="0"/>
                    <a:pt x="79" y="0"/>
                  </a:cubicBezTo>
                  <a:cubicBezTo>
                    <a:pt x="92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Freeform 40"/>
            <p:cNvSpPr>
              <a:spLocks/>
            </p:cNvSpPr>
            <p:nvPr userDrawn="1"/>
          </p:nvSpPr>
          <p:spPr bwMode="auto">
            <a:xfrm>
              <a:off x="5099" y="230"/>
              <a:ext cx="212" cy="234"/>
            </a:xfrm>
            <a:custGeom>
              <a:avLst/>
              <a:gdLst>
                <a:gd name="T0" fmla="*/ 61 w 106"/>
                <a:gd name="T1" fmla="*/ 117 h 117"/>
                <a:gd name="T2" fmla="*/ 0 w 106"/>
                <a:gd name="T3" fmla="*/ 60 h 117"/>
                <a:gd name="T4" fmla="*/ 63 w 106"/>
                <a:gd name="T5" fmla="*/ 0 h 117"/>
                <a:gd name="T6" fmla="*/ 97 w 106"/>
                <a:gd name="T7" fmla="*/ 13 h 117"/>
                <a:gd name="T8" fmla="*/ 106 w 106"/>
                <a:gd name="T9" fmla="*/ 28 h 117"/>
                <a:gd name="T10" fmla="*/ 94 w 106"/>
                <a:gd name="T11" fmla="*/ 39 h 117"/>
                <a:gd name="T12" fmla="*/ 83 w 106"/>
                <a:gd name="T13" fmla="*/ 28 h 117"/>
                <a:gd name="T14" fmla="*/ 86 w 106"/>
                <a:gd name="T15" fmla="*/ 20 h 117"/>
                <a:gd name="T16" fmla="*/ 63 w 106"/>
                <a:gd name="T17" fmla="*/ 10 h 117"/>
                <a:gd name="T18" fmla="*/ 21 w 106"/>
                <a:gd name="T19" fmla="*/ 58 h 117"/>
                <a:gd name="T20" fmla="*/ 65 w 106"/>
                <a:gd name="T21" fmla="*/ 108 h 117"/>
                <a:gd name="T22" fmla="*/ 102 w 106"/>
                <a:gd name="T23" fmla="*/ 93 h 117"/>
                <a:gd name="T24" fmla="*/ 106 w 106"/>
                <a:gd name="T25" fmla="*/ 99 h 117"/>
                <a:gd name="T26" fmla="*/ 61 w 106"/>
                <a:gd name="T2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6" h="117">
                  <a:moveTo>
                    <a:pt x="61" y="117"/>
                  </a:moveTo>
                  <a:cubicBezTo>
                    <a:pt x="23" y="117"/>
                    <a:pt x="0" y="91"/>
                    <a:pt x="0" y="60"/>
                  </a:cubicBezTo>
                  <a:cubicBezTo>
                    <a:pt x="0" y="29"/>
                    <a:pt x="24" y="0"/>
                    <a:pt x="63" y="0"/>
                  </a:cubicBezTo>
                  <a:cubicBezTo>
                    <a:pt x="74" y="0"/>
                    <a:pt x="88" y="4"/>
                    <a:pt x="97" y="13"/>
                  </a:cubicBezTo>
                  <a:cubicBezTo>
                    <a:pt x="102" y="16"/>
                    <a:pt x="106" y="23"/>
                    <a:pt x="106" y="28"/>
                  </a:cubicBezTo>
                  <a:cubicBezTo>
                    <a:pt x="106" y="34"/>
                    <a:pt x="101" y="39"/>
                    <a:pt x="94" y="39"/>
                  </a:cubicBezTo>
                  <a:cubicBezTo>
                    <a:pt x="88" y="39"/>
                    <a:pt x="83" y="34"/>
                    <a:pt x="83" y="28"/>
                  </a:cubicBezTo>
                  <a:cubicBezTo>
                    <a:pt x="83" y="25"/>
                    <a:pt x="84" y="22"/>
                    <a:pt x="86" y="20"/>
                  </a:cubicBezTo>
                  <a:cubicBezTo>
                    <a:pt x="81" y="14"/>
                    <a:pt x="71" y="10"/>
                    <a:pt x="63" y="10"/>
                  </a:cubicBezTo>
                  <a:cubicBezTo>
                    <a:pt x="36" y="10"/>
                    <a:pt x="21" y="35"/>
                    <a:pt x="21" y="58"/>
                  </a:cubicBezTo>
                  <a:cubicBezTo>
                    <a:pt x="21" y="85"/>
                    <a:pt x="38" y="108"/>
                    <a:pt x="65" y="108"/>
                  </a:cubicBezTo>
                  <a:cubicBezTo>
                    <a:pt x="79" y="108"/>
                    <a:pt x="90" y="102"/>
                    <a:pt x="102" y="93"/>
                  </a:cubicBezTo>
                  <a:cubicBezTo>
                    <a:pt x="106" y="99"/>
                    <a:pt x="106" y="99"/>
                    <a:pt x="106" y="99"/>
                  </a:cubicBezTo>
                  <a:cubicBezTo>
                    <a:pt x="94" y="111"/>
                    <a:pt x="77" y="117"/>
                    <a:pt x="61" y="117"/>
                  </a:cubicBez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Freeform 41"/>
            <p:cNvSpPr>
              <a:spLocks noEditPoints="1"/>
            </p:cNvSpPr>
            <p:nvPr userDrawn="1"/>
          </p:nvSpPr>
          <p:spPr bwMode="auto">
            <a:xfrm>
              <a:off x="4887" y="234"/>
              <a:ext cx="208" cy="226"/>
            </a:xfrm>
            <a:custGeom>
              <a:avLst/>
              <a:gdLst>
                <a:gd name="T0" fmla="*/ 164 w 208"/>
                <a:gd name="T1" fmla="*/ 226 h 226"/>
                <a:gd name="T2" fmla="*/ 208 w 208"/>
                <a:gd name="T3" fmla="*/ 226 h 226"/>
                <a:gd name="T4" fmla="*/ 120 w 208"/>
                <a:gd name="T5" fmla="*/ 0 h 226"/>
                <a:gd name="T6" fmla="*/ 86 w 208"/>
                <a:gd name="T7" fmla="*/ 0 h 226"/>
                <a:gd name="T8" fmla="*/ 0 w 208"/>
                <a:gd name="T9" fmla="*/ 226 h 226"/>
                <a:gd name="T10" fmla="*/ 22 w 208"/>
                <a:gd name="T11" fmla="*/ 226 h 226"/>
                <a:gd name="T12" fmla="*/ 48 w 208"/>
                <a:gd name="T13" fmla="*/ 162 h 226"/>
                <a:gd name="T14" fmla="*/ 140 w 208"/>
                <a:gd name="T15" fmla="*/ 162 h 226"/>
                <a:gd name="T16" fmla="*/ 164 w 208"/>
                <a:gd name="T17" fmla="*/ 226 h 226"/>
                <a:gd name="T18" fmla="*/ 164 w 208"/>
                <a:gd name="T19" fmla="*/ 226 h 226"/>
                <a:gd name="T20" fmla="*/ 54 w 208"/>
                <a:gd name="T21" fmla="*/ 142 h 226"/>
                <a:gd name="T22" fmla="*/ 94 w 208"/>
                <a:gd name="T23" fmla="*/ 36 h 226"/>
                <a:gd name="T24" fmla="*/ 134 w 208"/>
                <a:gd name="T25" fmla="*/ 142 h 226"/>
                <a:gd name="T26" fmla="*/ 54 w 208"/>
                <a:gd name="T27" fmla="*/ 142 h 226"/>
                <a:gd name="T28" fmla="*/ 54 w 208"/>
                <a:gd name="T29" fmla="*/ 142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26">
                  <a:moveTo>
                    <a:pt x="164" y="226"/>
                  </a:moveTo>
                  <a:lnTo>
                    <a:pt x="208" y="226"/>
                  </a:lnTo>
                  <a:lnTo>
                    <a:pt x="120" y="0"/>
                  </a:lnTo>
                  <a:lnTo>
                    <a:pt x="86" y="0"/>
                  </a:lnTo>
                  <a:lnTo>
                    <a:pt x="0" y="226"/>
                  </a:lnTo>
                  <a:lnTo>
                    <a:pt x="22" y="226"/>
                  </a:lnTo>
                  <a:lnTo>
                    <a:pt x="48" y="162"/>
                  </a:lnTo>
                  <a:lnTo>
                    <a:pt x="140" y="162"/>
                  </a:lnTo>
                  <a:lnTo>
                    <a:pt x="164" y="226"/>
                  </a:lnTo>
                  <a:lnTo>
                    <a:pt x="164" y="226"/>
                  </a:lnTo>
                  <a:close/>
                  <a:moveTo>
                    <a:pt x="54" y="142"/>
                  </a:moveTo>
                  <a:lnTo>
                    <a:pt x="94" y="36"/>
                  </a:lnTo>
                  <a:lnTo>
                    <a:pt x="134" y="142"/>
                  </a:lnTo>
                  <a:lnTo>
                    <a:pt x="54" y="142"/>
                  </a:lnTo>
                  <a:lnTo>
                    <a:pt x="54" y="142"/>
                  </a:lnTo>
                  <a:close/>
                </a:path>
              </a:pathLst>
            </a:custGeom>
            <a:solidFill>
              <a:srgbClr val="3D0F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669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</p:sldLayoutIdLst>
  <p:transition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1SokDMCkLoU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it.ly/2yovREz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T5rHuqb2Q5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it.ly/2h4vDL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hyperlink" Target="https://youtu.be/H3_G6kFVZ9Y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bit.ly/2zofo3i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hyperlink" Target="https://youtu.be/rxfvz8foYVE" TargetMode="External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25" y="1728937"/>
            <a:ext cx="3867150" cy="580346"/>
          </a:xfrm>
        </p:spPr>
        <p:txBody>
          <a:bodyPr anchor="ctr">
            <a:noAutofit/>
          </a:bodyPr>
          <a:lstStyle/>
          <a:p>
            <a:r>
              <a:rPr lang="en-US" sz="3600" b="1" dirty="0">
                <a:latin typeface="Myriad Pro" pitchFamily="34" charset="0"/>
              </a:rPr>
              <a:t/>
            </a:r>
            <a:br>
              <a:rPr lang="en-US" sz="3600" b="1" dirty="0">
                <a:latin typeface="Myriad Pro" pitchFamily="34" charset="0"/>
              </a:rPr>
            </a:br>
            <a:r>
              <a:rPr lang="en-US" sz="3600" dirty="0">
                <a:latin typeface="Myriad Pro" pitchFamily="34" charset="0"/>
              </a:rPr>
              <a:t/>
            </a:r>
            <a:br>
              <a:rPr lang="en-US" sz="3600" dirty="0">
                <a:latin typeface="Myriad Pro" pitchFamily="34" charset="0"/>
              </a:rPr>
            </a:br>
            <a:r>
              <a:rPr lang="en-US" sz="3600" dirty="0">
                <a:latin typeface="Myriad Pro" pitchFamily="34" charset="0"/>
              </a:rPr>
              <a:t/>
            </a:r>
            <a:br>
              <a:rPr lang="en-US" sz="3600" dirty="0">
                <a:latin typeface="Myriad Pro" pitchFamily="34" charset="0"/>
              </a:rPr>
            </a:br>
            <a:r>
              <a:rPr lang="en-US" sz="3600" dirty="0">
                <a:latin typeface="Myriad Pro" pitchFamily="34" charset="0"/>
              </a:rPr>
              <a:t>Break and Enter:  Research participation doesn’t happen overnight</a:t>
            </a:r>
            <a:r>
              <a:rPr lang="en-US" sz="2400" dirty="0">
                <a:latin typeface="Myriad Pro" pitchFamily="34" charset="0"/>
              </a:rPr>
              <a:t/>
            </a:r>
            <a:br>
              <a:rPr lang="en-US" sz="2400" dirty="0">
                <a:latin typeface="Myriad Pro" pitchFamily="34" charset="0"/>
              </a:rPr>
            </a:br>
            <a:endParaRPr lang="en-US" sz="1600" dirty="0">
              <a:latin typeface="Myriad Pro" pitchFamily="34" charset="0"/>
            </a:endParaRP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19826" r="32424"/>
          <a:stretch/>
        </p:blipFill>
        <p:spPr>
          <a:xfrm>
            <a:off x="0" y="469900"/>
            <a:ext cx="4572000" cy="6388100"/>
          </a:xfrm>
        </p:spPr>
      </p:pic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098933" y="4443467"/>
            <a:ext cx="3770313" cy="1734309"/>
          </a:xfrm>
        </p:spPr>
        <p:txBody>
          <a:bodyPr>
            <a:noAutofit/>
          </a:bodyPr>
          <a:lstStyle/>
          <a:p>
            <a:r>
              <a:rPr lang="en-US" sz="1800" dirty="0"/>
              <a:t>Maureen O’Brien </a:t>
            </a:r>
          </a:p>
          <a:p>
            <a:r>
              <a:rPr lang="en-US" sz="1800" dirty="0"/>
              <a:t>Senior Librarian (Health Sciences) ACU Strathfield</a:t>
            </a:r>
          </a:p>
          <a:p>
            <a:r>
              <a:rPr lang="en-US" sz="1800" dirty="0"/>
              <a:t> </a:t>
            </a:r>
            <a:r>
              <a:rPr lang="en-US" sz="2000" b="0" dirty="0"/>
              <a:t>Maureen.Obrien@acu.edu.au</a:t>
            </a:r>
          </a:p>
          <a:p>
            <a:r>
              <a:rPr lang="en-US" sz="2000" b="0" dirty="0"/>
              <a:t> @</a:t>
            </a:r>
            <a:r>
              <a:rPr lang="en-US" sz="2000" b="0" dirty="0" err="1"/>
              <a:t>MaureenTObrien</a:t>
            </a:r>
            <a:endParaRPr lang="en-US" sz="2000" b="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20" y="5449749"/>
            <a:ext cx="334538" cy="3345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720" y="5875094"/>
            <a:ext cx="334538" cy="33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95421"/>
      </p:ext>
    </p:extLst>
  </p:cSld>
  <p:clrMapOvr>
    <a:masterClrMapping/>
  </p:clrMapOvr>
  <p:transition>
    <p:cover dir="r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46138"/>
            <a:ext cx="8568813" cy="1143000"/>
          </a:xfrm>
        </p:spPr>
        <p:txBody>
          <a:bodyPr/>
          <a:lstStyle/>
          <a:p>
            <a:r>
              <a:rPr lang="en-US" sz="4000" dirty="0">
                <a:latin typeface="Myriad Pro" pitchFamily="34" charset="0"/>
              </a:rPr>
              <a:t>Difficulties: Breaking into academic space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153265"/>
            <a:ext cx="8229600" cy="3972898"/>
          </a:xfrm>
        </p:spPr>
        <p:txBody>
          <a:bodyPr anchor="ctr"/>
          <a:lstStyle/>
          <a:p>
            <a:pPr>
              <a:buNone/>
            </a:pPr>
            <a:r>
              <a:rPr lang="en-US" b="1" dirty="0"/>
              <a:t>Action based scenarios – 10 mins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Scenario 1: </a:t>
            </a:r>
            <a:r>
              <a:rPr lang="en-US" dirty="0"/>
              <a:t>Physical Barriers</a:t>
            </a:r>
          </a:p>
          <a:p>
            <a:pPr marL="0" indent="0">
              <a:buNone/>
            </a:pPr>
            <a:r>
              <a:rPr lang="en-US" b="1" dirty="0"/>
              <a:t>Scenario 2: </a:t>
            </a:r>
            <a:r>
              <a:rPr lang="en-US" dirty="0"/>
              <a:t>Changing perceptions</a:t>
            </a:r>
          </a:p>
          <a:p>
            <a:pPr marL="0" indent="0">
              <a:buNone/>
            </a:pPr>
            <a:r>
              <a:rPr lang="en-US" b="1" dirty="0"/>
              <a:t>Scenario 3: </a:t>
            </a:r>
            <a:r>
              <a:rPr lang="en-US" dirty="0"/>
              <a:t>Resistance from gatekeepers</a:t>
            </a:r>
          </a:p>
          <a:p>
            <a:pPr marL="0" indent="0">
              <a:buNone/>
            </a:pPr>
            <a:r>
              <a:rPr lang="en-US" b="1" dirty="0"/>
              <a:t>Scenario 4: </a:t>
            </a:r>
            <a:r>
              <a:rPr lang="en-US" dirty="0"/>
              <a:t>You aren’t the same as the last librarian</a:t>
            </a:r>
          </a:p>
          <a:p>
            <a:pPr marL="0" indent="0">
              <a:buNone/>
            </a:pPr>
            <a:r>
              <a:rPr lang="en-US" dirty="0"/>
              <a:t>(</a:t>
            </a:r>
            <a:r>
              <a:rPr lang="en-US" i="1" dirty="0"/>
              <a:t>Pen and paper has been supplied for responses</a:t>
            </a:r>
            <a:r>
              <a:rPr lang="en-US" dirty="0"/>
              <a:t>)</a:t>
            </a:r>
            <a:r>
              <a:rPr lang="en-US" b="1" dirty="0"/>
              <a:t> 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00254752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46138"/>
            <a:ext cx="8568813" cy="1143000"/>
          </a:xfrm>
        </p:spPr>
        <p:txBody>
          <a:bodyPr/>
          <a:lstStyle/>
          <a:p>
            <a:r>
              <a:rPr lang="en-US" sz="4000" dirty="0">
                <a:latin typeface="Myriad Pro" pitchFamily="34" charset="0"/>
              </a:rPr>
              <a:t>Sera Harris: Perceptions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145972"/>
          </a:xfrm>
        </p:spPr>
        <p:txBody>
          <a:bodyPr/>
          <a:lstStyle/>
          <a:p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endParaRPr lang="en-AU" dirty="0">
              <a:solidFill>
                <a:srgbClr val="167AC6"/>
              </a:solidFill>
              <a:latin typeface="YouTube Noto"/>
              <a:hlinkClick r:id="rId3"/>
            </a:endParaRPr>
          </a:p>
          <a:p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 algn="ctr">
              <a:buNone/>
            </a:pPr>
            <a:r>
              <a:rPr lang="en-AU" dirty="0" smtClean="0">
                <a:solidFill>
                  <a:srgbClr val="167AC6"/>
                </a:solidFill>
                <a:latin typeface="YouTube Noto"/>
                <a:hlinkClick r:id="rId3"/>
              </a:rPr>
              <a:t>https</a:t>
            </a:r>
            <a:r>
              <a:rPr lang="en-AU" dirty="0">
                <a:solidFill>
                  <a:srgbClr val="167AC6"/>
                </a:solidFill>
                <a:latin typeface="YouTube Noto"/>
                <a:hlinkClick r:id="rId3"/>
              </a:rPr>
              <a:t>://</a:t>
            </a:r>
            <a:r>
              <a:rPr lang="en-AU" dirty="0" smtClean="0">
                <a:solidFill>
                  <a:srgbClr val="167AC6"/>
                </a:solidFill>
                <a:latin typeface="YouTube Noto"/>
                <a:hlinkClick r:id="rId3"/>
              </a:rPr>
              <a:t>youtu.be/1SokDMCkLoU</a:t>
            </a:r>
            <a:endParaRPr lang="en-AU" dirty="0" smtClean="0">
              <a:solidFill>
                <a:srgbClr val="167AC6"/>
              </a:solidFill>
              <a:latin typeface="YouTube Noto"/>
            </a:endParaRPr>
          </a:p>
          <a:p>
            <a:endParaRPr lang="en-AU" dirty="0"/>
          </a:p>
          <a:p>
            <a:endParaRPr lang="en-AU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80" y="1704109"/>
            <a:ext cx="4831793" cy="27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362405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46138"/>
            <a:ext cx="8568813" cy="1143000"/>
          </a:xfrm>
        </p:spPr>
        <p:txBody>
          <a:bodyPr/>
          <a:lstStyle/>
          <a:p>
            <a:r>
              <a:rPr lang="en-AU" sz="4000" dirty="0">
                <a:latin typeface="Myriad Pro" pitchFamily="34" charset="0"/>
              </a:rPr>
              <a:t>Discussion: Groups of 5 (10 mins)</a:t>
            </a:r>
            <a:endParaRPr lang="en-US" sz="4000" dirty="0">
              <a:latin typeface="Myriad Pro" pitchFamily="34" charset="0"/>
            </a:endParaRP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13301" y="2782677"/>
            <a:ext cx="3563436" cy="3563436"/>
          </a:xfrm>
        </p:spPr>
      </p:pic>
      <p:sp>
        <p:nvSpPr>
          <p:cNvPr id="5" name="Rectangle 4"/>
          <p:cNvSpPr/>
          <p:nvPr/>
        </p:nvSpPr>
        <p:spPr>
          <a:xfrm>
            <a:off x="1779985" y="1989138"/>
            <a:ext cx="563006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4800" dirty="0">
                <a:hlinkClick r:id="rId4"/>
              </a:rPr>
              <a:t>http://bit.ly/2yovREz</a:t>
            </a:r>
            <a:endParaRPr lang="en-AU" sz="4800" dirty="0"/>
          </a:p>
          <a:p>
            <a:endParaRPr lang="en-AU" sz="4800" dirty="0"/>
          </a:p>
        </p:txBody>
      </p:sp>
    </p:spTree>
    <p:extLst>
      <p:ext uri="{BB962C8B-B14F-4D97-AF65-F5344CB8AC3E}">
        <p14:creationId xmlns:p14="http://schemas.microsoft.com/office/powerpoint/2010/main" val="4083727767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46138"/>
            <a:ext cx="8568813" cy="1143000"/>
          </a:xfrm>
        </p:spPr>
        <p:txBody>
          <a:bodyPr/>
          <a:lstStyle/>
          <a:p>
            <a:r>
              <a:rPr lang="en-US" sz="4000" dirty="0">
                <a:latin typeface="Myriad Pro" pitchFamily="34" charset="0"/>
              </a:rPr>
              <a:t>Sera Harris: Project barriers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84964"/>
          </a:xfrm>
        </p:spPr>
        <p:txBody>
          <a:bodyPr/>
          <a:lstStyle/>
          <a:p>
            <a:pPr marL="0" indent="0">
              <a:buNone/>
            </a:pPr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 smtClean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>
              <a:buNone/>
            </a:pPr>
            <a:endParaRPr lang="en-AU" dirty="0">
              <a:solidFill>
                <a:srgbClr val="167AC6"/>
              </a:solidFill>
              <a:latin typeface="YouTube Noto"/>
              <a:hlinkClick r:id="rId3"/>
            </a:endParaRPr>
          </a:p>
          <a:p>
            <a:pPr marL="0" indent="0" algn="ctr">
              <a:buNone/>
            </a:pPr>
            <a:r>
              <a:rPr lang="en-AU" dirty="0" smtClean="0">
                <a:solidFill>
                  <a:srgbClr val="167AC6"/>
                </a:solidFill>
                <a:latin typeface="YouTube Noto"/>
                <a:hlinkClick r:id="rId3"/>
              </a:rPr>
              <a:t>https</a:t>
            </a:r>
            <a:r>
              <a:rPr lang="en-AU" dirty="0">
                <a:solidFill>
                  <a:srgbClr val="167AC6"/>
                </a:solidFill>
                <a:latin typeface="YouTube Noto"/>
                <a:hlinkClick r:id="rId3"/>
              </a:rPr>
              <a:t>://youtu.be/T5rHuqb2Q58</a:t>
            </a:r>
            <a:endParaRPr lang="en-AU" dirty="0"/>
          </a:p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80" y="1704109"/>
            <a:ext cx="4831793" cy="2718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519100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Myriad Pro" pitchFamily="34" charset="0"/>
              </a:rPr>
              <a:t>Feedback and 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878305"/>
          </a:xfrm>
        </p:spPr>
        <p:txBody>
          <a:bodyPr/>
          <a:lstStyle/>
          <a:p>
            <a:pPr marL="0" indent="0">
              <a:buNone/>
            </a:pPr>
            <a:r>
              <a:rPr lang="en-AU" dirty="0"/>
              <a:t>I value your feedback.  Please take the time to complete a short online survey:</a:t>
            </a:r>
            <a:endParaRPr lang="en-AU" sz="3600" b="1" dirty="0"/>
          </a:p>
          <a:p>
            <a:pPr marL="0" indent="0">
              <a:buNone/>
            </a:pPr>
            <a:endParaRPr lang="en-AU" b="1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3358" y="3316252"/>
            <a:ext cx="3537284" cy="35372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87479" y="2661067"/>
            <a:ext cx="49690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b="1" dirty="0">
                <a:hlinkClick r:id="rId4"/>
              </a:rPr>
              <a:t>http://bit.ly/2h4vDLA</a:t>
            </a:r>
            <a:endParaRPr lang="en-AU" sz="3600" b="1" dirty="0"/>
          </a:p>
        </p:txBody>
      </p:sp>
    </p:spTree>
    <p:extLst>
      <p:ext uri="{BB962C8B-B14F-4D97-AF65-F5344CB8AC3E}">
        <p14:creationId xmlns:p14="http://schemas.microsoft.com/office/powerpoint/2010/main" val="1297787315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0779" y="2258144"/>
            <a:ext cx="6605363" cy="2103120"/>
          </a:xfrm>
        </p:spPr>
        <p:txBody>
          <a:bodyPr>
            <a:normAutofit fontScale="90000"/>
          </a:bodyPr>
          <a:lstStyle/>
          <a:p>
            <a:pPr algn="ctr"/>
            <a:r>
              <a:rPr lang="en-AU" dirty="0"/>
              <a:t>Thanks for your time!</a:t>
            </a:r>
            <a:br>
              <a:rPr lang="en-AU" dirty="0"/>
            </a:br>
            <a:r>
              <a:rPr lang="en-AU" dirty="0"/>
              <a:t/>
            </a:r>
            <a:br>
              <a:rPr lang="en-AU" dirty="0"/>
            </a:br>
            <a:r>
              <a:rPr lang="en-AU" sz="2800" b="0" dirty="0"/>
              <a:t>I hope you found this session useful</a:t>
            </a:r>
            <a:br>
              <a:rPr lang="en-AU" sz="2800" b="0" dirty="0"/>
            </a:br>
            <a:r>
              <a:rPr lang="en-AU" sz="2800" b="0" dirty="0"/>
              <a:t/>
            </a:r>
            <a:br>
              <a:rPr lang="en-AU" sz="2800" b="0" dirty="0"/>
            </a:br>
            <a:r>
              <a:rPr lang="en-AU" b="0" dirty="0">
                <a:sym typeface="Wingdings" panose="05000000000000000000" pitchFamily="2" charset="2"/>
              </a:rPr>
              <a:t>  </a:t>
            </a:r>
            <a:endParaRPr lang="en-US" b="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US" sz="4000" dirty="0">
                <a:latin typeface="Myriad Pro" pitchFamily="34" charset="0"/>
              </a:rPr>
              <a:t>Session Objectives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dirty="0">
                <a:latin typeface="Myriad Pro" pitchFamily="34" charset="0"/>
              </a:rPr>
              <a:t>Share ideas to learn strategies of ways we can build relationship, trust and rapport between library and faculty</a:t>
            </a:r>
          </a:p>
          <a:p>
            <a:r>
              <a:rPr lang="en-US" dirty="0">
                <a:latin typeface="Myriad Pro" pitchFamily="34" charset="0"/>
              </a:rPr>
              <a:t>Brainstorm strategies in creating opportunities for collaboration between library and faculty</a:t>
            </a:r>
          </a:p>
          <a:p>
            <a:r>
              <a:rPr lang="en-US" dirty="0">
                <a:latin typeface="Myriad Pro" pitchFamily="34" charset="0"/>
              </a:rPr>
              <a:t>Discuss ideas for becoming partners with faculty in research projects</a:t>
            </a:r>
          </a:p>
          <a:p>
            <a:r>
              <a:rPr lang="en-US" dirty="0">
                <a:latin typeface="Myriad Pro" pitchFamily="34" charset="0"/>
              </a:rPr>
              <a:t>Exploring ways in which librarians can transition from being a ‘support’ staff to embedded within faculty</a:t>
            </a:r>
          </a:p>
        </p:txBody>
      </p:sp>
    </p:spTree>
    <p:extLst>
      <p:ext uri="{BB962C8B-B14F-4D97-AF65-F5344CB8AC3E}">
        <p14:creationId xmlns:p14="http://schemas.microsoft.com/office/powerpoint/2010/main" val="4179501658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AU" sz="4000" dirty="0">
                <a:latin typeface="Myriad Pro" pitchFamily="34" charset="0"/>
              </a:rPr>
              <a:t>Introductions – 10 mins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r>
              <a:rPr lang="en-US" b="1" dirty="0">
                <a:latin typeface="Myriad Pro" pitchFamily="34" charset="0"/>
              </a:rPr>
              <a:t>Name/place of work and role</a:t>
            </a:r>
            <a:br>
              <a:rPr lang="en-US" b="1" dirty="0">
                <a:latin typeface="Myriad Pro" pitchFamily="34" charset="0"/>
              </a:rPr>
            </a:br>
            <a:endParaRPr lang="en-US" b="1" dirty="0">
              <a:latin typeface="Myriad Pro" pitchFamily="34" charset="0"/>
            </a:endParaRPr>
          </a:p>
          <a:p>
            <a:r>
              <a:rPr lang="en-US" b="1" dirty="0">
                <a:latin typeface="Myriad Pro" pitchFamily="34" charset="0"/>
              </a:rPr>
              <a:t>Name one thing you are passionate about</a:t>
            </a:r>
            <a:br>
              <a:rPr lang="en-US" b="1" dirty="0">
                <a:latin typeface="Myriad Pro" pitchFamily="34" charset="0"/>
              </a:rPr>
            </a:br>
            <a:endParaRPr lang="en-US" b="1" dirty="0">
              <a:latin typeface="Myriad Pro" pitchFamily="34" charset="0"/>
            </a:endParaRPr>
          </a:p>
          <a:p>
            <a:r>
              <a:rPr lang="en-US" b="1" dirty="0">
                <a:latin typeface="Myriad Pro" pitchFamily="34" charset="0"/>
              </a:rPr>
              <a:t>What interested you about this session?</a:t>
            </a:r>
            <a:br>
              <a:rPr lang="en-US" b="1" dirty="0">
                <a:latin typeface="Myriad Pro" pitchFamily="34" charset="0"/>
              </a:rPr>
            </a:br>
            <a:endParaRPr lang="en-US" b="1" dirty="0">
              <a:latin typeface="Myriad Pro" pitchFamily="34" charset="0"/>
            </a:endParaRPr>
          </a:p>
          <a:p>
            <a:r>
              <a:rPr lang="en-US" b="1" dirty="0">
                <a:latin typeface="Myriad Pro" pitchFamily="34" charset="0"/>
              </a:rPr>
              <a:t>Have you participated in a research project?</a:t>
            </a:r>
          </a:p>
        </p:txBody>
      </p:sp>
    </p:spTree>
    <p:extLst>
      <p:ext uri="{BB962C8B-B14F-4D97-AF65-F5344CB8AC3E}">
        <p14:creationId xmlns:p14="http://schemas.microsoft.com/office/powerpoint/2010/main" val="3726731811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AU" sz="4000" dirty="0">
                <a:latin typeface="Myriad Pro" pitchFamily="34" charset="0"/>
              </a:rPr>
              <a:t>The Research Project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90387" cy="4525963"/>
          </a:xfrm>
        </p:spPr>
        <p:txBody>
          <a:bodyPr anchor="ctr">
            <a:normAutofit/>
          </a:bodyPr>
          <a:lstStyle/>
          <a:p>
            <a:r>
              <a:rPr lang="en-US" sz="3200" i="1" dirty="0"/>
              <a:t>To determine best practice in authentic assessment of pre-placement skills in MSW/BSW course programs</a:t>
            </a:r>
          </a:p>
          <a:p>
            <a:endParaRPr lang="en-US" b="1" i="1" dirty="0"/>
          </a:p>
          <a:p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639181377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AU" sz="4000" dirty="0">
                <a:latin typeface="Myriad Pro" pitchFamily="34" charset="0"/>
              </a:rPr>
              <a:t>My role responsibilities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90387" cy="4525963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Working with team on Grant application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Sourcing relevant literature to support grant proposal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Co-writing ethics application, data management plan, project description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Developing and executing search strategies in selected databases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Managing/sharing EN library for scoping review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Reviewing reference list on final scoping review for publication acceptance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Facilitating data storage solutions</a:t>
            </a:r>
          </a:p>
        </p:txBody>
      </p:sp>
    </p:spTree>
    <p:extLst>
      <p:ext uri="{BB962C8B-B14F-4D97-AF65-F5344CB8AC3E}">
        <p14:creationId xmlns:p14="http://schemas.microsoft.com/office/powerpoint/2010/main" val="2980176147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AU" sz="4000" dirty="0">
                <a:latin typeface="Myriad Pro" pitchFamily="34" charset="0"/>
              </a:rPr>
              <a:t>Deborah Boswell: The project</a:t>
            </a:r>
            <a:endParaRPr lang="en-US" dirty="0">
              <a:latin typeface="Myriad Pro" pitchFamily="34" charset="0"/>
            </a:endParaRPr>
          </a:p>
        </p:txBody>
      </p:sp>
      <p:pic>
        <p:nvPicPr>
          <p:cNvPr id="5" name="Deborah talks on 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421607"/>
            <a:ext cx="8045450" cy="4525963"/>
          </a:xfrm>
        </p:spPr>
      </p:pic>
      <p:sp>
        <p:nvSpPr>
          <p:cNvPr id="8" name="Rectangle 7"/>
          <p:cNvSpPr/>
          <p:nvPr/>
        </p:nvSpPr>
        <p:spPr>
          <a:xfrm>
            <a:off x="241748" y="6488668"/>
            <a:ext cx="3390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6"/>
              </a:rPr>
              <a:t>https://youtu.be/H3_G6kFVZ9Y</a:t>
            </a:r>
            <a:r>
              <a:rPr lang="en-A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87952640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6138"/>
            <a:ext cx="8229600" cy="1143000"/>
          </a:xfrm>
        </p:spPr>
        <p:txBody>
          <a:bodyPr/>
          <a:lstStyle/>
          <a:p>
            <a:r>
              <a:rPr lang="en-AU" sz="4000" dirty="0">
                <a:latin typeface="Myriad Pro" pitchFamily="34" charset="0"/>
              </a:rPr>
              <a:t>Breaking in</a:t>
            </a:r>
            <a:endParaRPr lang="en-US" dirty="0">
              <a:latin typeface="Myriad Pro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975987" cy="4525963"/>
          </a:xfrm>
        </p:spPr>
        <p:txBody>
          <a:bodyPr anchor="ctr">
            <a:normAutofit/>
          </a:bodyPr>
          <a:lstStyle/>
          <a:p>
            <a:r>
              <a:rPr lang="en-AU" dirty="0"/>
              <a:t>Building relationship and professional trust doesn’t happen overnight</a:t>
            </a:r>
          </a:p>
          <a:p>
            <a:endParaRPr lang="en-AU" dirty="0"/>
          </a:p>
          <a:p>
            <a:r>
              <a:rPr lang="en-AU" dirty="0"/>
              <a:t>We have our own approaches because we are all different</a:t>
            </a:r>
          </a:p>
        </p:txBody>
      </p:sp>
    </p:spTree>
    <p:extLst>
      <p:ext uri="{BB962C8B-B14F-4D97-AF65-F5344CB8AC3E}">
        <p14:creationId xmlns:p14="http://schemas.microsoft.com/office/powerpoint/2010/main" val="904372211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4000" dirty="0">
                <a:latin typeface="Myriad Pro" pitchFamily="34" charset="0"/>
              </a:rPr>
              <a:t/>
            </a:r>
            <a:br>
              <a:rPr lang="en-AU" sz="4000" dirty="0">
                <a:latin typeface="Myriad Pro" pitchFamily="34" charset="0"/>
              </a:rPr>
            </a:br>
            <a:r>
              <a:rPr lang="en-AU" sz="4000" dirty="0">
                <a:latin typeface="Myriad Pro" pitchFamily="34" charset="0"/>
              </a:rPr>
              <a:t>Discussion: Groups of 5 (7 mins)</a:t>
            </a:r>
            <a:endParaRPr lang="en-US" dirty="0">
              <a:latin typeface="Myriad Pro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6316" y="2969712"/>
            <a:ext cx="3888288" cy="3888288"/>
          </a:xfrm>
        </p:spPr>
      </p:pic>
      <p:sp>
        <p:nvSpPr>
          <p:cNvPr id="5" name="Rectangle 4"/>
          <p:cNvSpPr/>
          <p:nvPr/>
        </p:nvSpPr>
        <p:spPr>
          <a:xfrm>
            <a:off x="746567" y="1644134"/>
            <a:ext cx="5631670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AU" sz="4800" b="1" dirty="0">
              <a:hlinkClick r:id="rId4"/>
            </a:endParaRPr>
          </a:p>
          <a:p>
            <a:r>
              <a:rPr lang="en-AU" sz="4800" b="1" dirty="0">
                <a:hlinkClick r:id="rId4"/>
              </a:rPr>
              <a:t>http://bit.ly/2zofo3i</a:t>
            </a:r>
            <a:endParaRPr lang="en-AU" sz="4800" b="1" dirty="0"/>
          </a:p>
          <a:p>
            <a:endParaRPr lang="en-AU" sz="4800" b="1" dirty="0"/>
          </a:p>
        </p:txBody>
      </p:sp>
    </p:spTree>
    <p:extLst>
      <p:ext uri="{BB962C8B-B14F-4D97-AF65-F5344CB8AC3E}">
        <p14:creationId xmlns:p14="http://schemas.microsoft.com/office/powerpoint/2010/main" val="3812698355"/>
      </p:ext>
    </p:extLst>
  </p:cSld>
  <p:clrMapOvr>
    <a:masterClrMapping/>
  </p:clrMapOvr>
  <p:transition>
    <p:cover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46138"/>
            <a:ext cx="8568813" cy="1143000"/>
          </a:xfrm>
        </p:spPr>
        <p:txBody>
          <a:bodyPr/>
          <a:lstStyle/>
          <a:p>
            <a:r>
              <a:rPr lang="en-US" sz="3700" dirty="0" err="1">
                <a:latin typeface="Myriad Pro" pitchFamily="34" charset="0"/>
              </a:rPr>
              <a:t>Dr</a:t>
            </a:r>
            <a:r>
              <a:rPr lang="en-US" sz="3700" dirty="0">
                <a:latin typeface="Myriad Pro" pitchFamily="34" charset="0"/>
              </a:rPr>
              <a:t> Gabrielle Drake: Building relationship</a:t>
            </a:r>
          </a:p>
        </p:txBody>
      </p:sp>
      <p:pic>
        <p:nvPicPr>
          <p:cNvPr id="3" name="Gabrielle talks on trus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199" y="1707502"/>
            <a:ext cx="8034338" cy="4525963"/>
          </a:xfrm>
        </p:spPr>
      </p:pic>
      <p:sp>
        <p:nvSpPr>
          <p:cNvPr id="4" name="Rectangle 3"/>
          <p:cNvSpPr/>
          <p:nvPr/>
        </p:nvSpPr>
        <p:spPr>
          <a:xfrm>
            <a:off x="728809" y="6233465"/>
            <a:ext cx="3095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dirty="0">
                <a:hlinkClick r:id="rId6"/>
              </a:rPr>
              <a:t>https://youtu.be/rxfvz8foYVE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04837343"/>
      </p:ext>
    </p:extLst>
  </p:cSld>
  <p:clrMapOvr>
    <a:masterClrMapping/>
  </p:clrMapOvr>
  <p:transition>
    <p:cover dir="l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ACU Presentation Theme">
  <a:themeElements>
    <a:clrScheme name="Custom 4">
      <a:dk1>
        <a:sysClr val="windowText" lastClr="000000"/>
      </a:dk1>
      <a:lt1>
        <a:sysClr val="window" lastClr="FFFFFF"/>
      </a:lt1>
      <a:dk2>
        <a:srgbClr val="3A3634"/>
      </a:dk2>
      <a:lt2>
        <a:srgbClr val="E8E3DB"/>
      </a:lt2>
      <a:accent1>
        <a:srgbClr val="3C1053"/>
      </a:accent1>
      <a:accent2>
        <a:srgbClr val="FF0C01"/>
      </a:accent2>
      <a:accent3>
        <a:srgbClr val="7F7A77"/>
      </a:accent3>
      <a:accent4>
        <a:srgbClr val="3A3634"/>
      </a:accent4>
      <a:accent5>
        <a:srgbClr val="E8E3DB"/>
      </a:accent5>
      <a:accent6>
        <a:srgbClr val="3C1053"/>
      </a:accent6>
      <a:hlink>
        <a:srgbClr val="FF0C01"/>
      </a:hlink>
      <a:folHlink>
        <a:srgbClr val="7F7A77"/>
      </a:folHlink>
    </a:clrScheme>
    <a:fontScheme name="ACU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E401CAC845354CAC306B01C42631A6" ma:contentTypeVersion="5" ma:contentTypeDescription="Create a new document." ma:contentTypeScope="" ma:versionID="8178dfc19bfd5e944c8de85b0b581fd7">
  <xsd:schema xmlns:xsd="http://www.w3.org/2001/XMLSchema" xmlns:p="http://schemas.microsoft.com/office/2006/metadata/properties" xmlns:ns2="a1b345aa-697b-4be5-b127-107aa90d5ae6" targetNamespace="http://schemas.microsoft.com/office/2006/metadata/properties" ma:root="true" ma:fieldsID="c924254fd08444addc4984a576f52661" ns2:_="">
    <xsd:import namespace="a1b345aa-697b-4be5-b127-107aa90d5ae6"/>
    <xsd:element name="properties">
      <xsd:complexType>
        <xsd:sequence>
          <xsd:element name="documentManagement">
            <xsd:complexType>
              <xsd:all>
                <xsd:element ref="ns2:Item_x0020_Description" minOccurs="0"/>
                <xsd:element ref="ns2:Document_x0020_Type"/>
                <xsd:element ref="ns2:Status"/>
                <xsd:element ref="ns2:Document_x0020_Date" minOccurs="0"/>
                <xsd:element ref="ns2:Year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a1b345aa-697b-4be5-b127-107aa90d5ae6" elementFormDefault="qualified">
    <xsd:import namespace="http://schemas.microsoft.com/office/2006/documentManagement/types"/>
    <xsd:element name="Item_x0020_Description" ma:index="2" nillable="true" ma:displayName="Item Description" ma:internalName="Item_x0020_Description">
      <xsd:simpleType>
        <xsd:restriction base="dms:Text">
          <xsd:maxLength value="255"/>
        </xsd:restriction>
      </xsd:simpleType>
    </xsd:element>
    <xsd:element name="Document_x0020_Type" ma:index="3" ma:displayName="Document Type" ma:format="Dropdown" ma:internalName="Document_x0020_Type">
      <xsd:simpleType>
        <xsd:restriction base="dms:Choice">
          <xsd:enumeration value="Agenda"/>
          <xsd:enumeration value="Brochure"/>
          <xsd:enumeration value="Annual Report"/>
          <xsd:enumeration value="Assets Register"/>
          <xsd:enumeration value="Briefing Paper"/>
          <xsd:enumeration value="Directory"/>
          <xsd:enumeration value="Forms"/>
          <xsd:enumeration value="Guide"/>
          <xsd:enumeration value="Lesson Plan"/>
          <xsd:enumeration value="Minutes"/>
          <xsd:enumeration value="Policy Document"/>
          <xsd:enumeration value="Poster"/>
          <xsd:enumeration value="Presentation"/>
          <xsd:enumeration value="Procedures"/>
          <xsd:enumeration value="Projects"/>
          <xsd:enumeration value="Proposal"/>
          <xsd:enumeration value="Quotation"/>
          <xsd:enumeration value="Report"/>
          <xsd:enumeration value="Statistics"/>
          <xsd:enumeration value="Template"/>
          <xsd:enumeration value="Terms of Reference"/>
          <xsd:enumeration value="Training Manual"/>
          <xsd:enumeration value="Tutorials"/>
          <xsd:enumeration value="Working Paper"/>
          <xsd:enumeration value="URL"/>
        </xsd:restriction>
      </xsd:simpleType>
    </xsd:element>
    <xsd:element name="Status" ma:index="4" ma:displayName="Status" ma:default="" ma:format="Dropdown" ma:internalName="Status">
      <xsd:simpleType>
        <xsd:restriction base="dms:Choice">
          <xsd:enumeration value="Approved"/>
          <xsd:enumeration value="Draft"/>
          <xsd:enumeration value="In Review"/>
          <xsd:enumeration value="Final"/>
        </xsd:restriction>
      </xsd:simpleType>
    </xsd:element>
    <xsd:element name="Document_x0020_Date" ma:index="5" nillable="true" ma:displayName="Document Date" ma:format="DateOnly" ma:internalName="Document_x0020_Date">
      <xsd:simpleType>
        <xsd:restriction base="dms:DateTime"/>
      </xsd:simpleType>
    </xsd:element>
    <xsd:element name="Year" ma:index="6" ma:displayName="Year" ma:default="2013" ma:format="Dropdown" ma:internalName="Year">
      <xsd:simpleType>
        <xsd:restriction base="dms:Choice">
          <xsd:enumeration value="2002"/>
          <xsd:enumeration value="2003"/>
          <xsd:enumeration value="2004"/>
          <xsd:enumeration value="2005"/>
          <xsd:enumeration value="2006"/>
          <xsd:enumeration value="2007"/>
          <xsd:enumeration value="2008"/>
          <xsd:enumeration value="2009"/>
          <xsd:enumeration value="2010"/>
          <xsd:enumeration value="2011"/>
          <xsd:enumeration value="2012"/>
          <xsd:enumeration value="2013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9" ma:displayName="Content Type" ma:readOnly="true"/>
        <xsd:element ref="dc:title" minOccurs="0" maxOccurs="1" ma:index="0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>
    <Year xmlns="a1b345aa-697b-4be5-b127-107aa90d5ae6"/>
    <Item_x0020_Description xmlns="a1b345aa-697b-4be5-b127-107aa90d5ae6" xsi:nil="true"/>
    <Status xmlns="a1b345aa-697b-4be5-b127-107aa90d5ae6"/>
    <Document_x0020_Type xmlns="a1b345aa-697b-4be5-b127-107aa90d5ae6"/>
    <Document_x0020_Date xmlns="a1b345aa-697b-4be5-b127-107aa90d5ae6" xsi:nil="true"/>
  </documentManagement>
</p:properties>
</file>

<file path=customXml/itemProps1.xml><?xml version="1.0" encoding="utf-8"?>
<ds:datastoreItem xmlns:ds="http://schemas.openxmlformats.org/officeDocument/2006/customXml" ds:itemID="{F386EFF3-523C-4051-BEDF-0A8C9F951B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CD7591-3684-4ECD-911B-0CFED0BF74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b345aa-697b-4be5-b127-107aa90d5ae6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85AF8B5-C95F-45F9-B151-2EF36874C584}">
  <ds:schemaRefs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purl.org/dc/terms/"/>
    <ds:schemaRef ds:uri="a1b345aa-697b-4be5-b127-107aa90d5ae6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ACU Presentation Theme</Template>
  <TotalTime>6626</TotalTime>
  <Words>313</Words>
  <Application>Microsoft Office PowerPoint</Application>
  <PresentationFormat>On-screen Show (4:3)</PresentationFormat>
  <Paragraphs>82</Paragraphs>
  <Slides>15</Slides>
  <Notes>15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ACU Presentation Theme</vt:lpstr>
      <vt:lpstr>   Break and Enter:  Research participation doesn’t happen overnight </vt:lpstr>
      <vt:lpstr>Session Objectives</vt:lpstr>
      <vt:lpstr>Introductions – 10 mins</vt:lpstr>
      <vt:lpstr>The Research Project</vt:lpstr>
      <vt:lpstr>My role responsibilities</vt:lpstr>
      <vt:lpstr>Deborah Boswell: The project</vt:lpstr>
      <vt:lpstr>Breaking in</vt:lpstr>
      <vt:lpstr> Discussion: Groups of 5 (7 mins)</vt:lpstr>
      <vt:lpstr>Dr Gabrielle Drake: Building relationship</vt:lpstr>
      <vt:lpstr>Difficulties: Breaking into academic space</vt:lpstr>
      <vt:lpstr>Sera Harris: Perceptions</vt:lpstr>
      <vt:lpstr>Discussion: Groups of 5 (10 mins)</vt:lpstr>
      <vt:lpstr>Sera Harris: Project barriers</vt:lpstr>
      <vt:lpstr>Feedback and thanks</vt:lpstr>
      <vt:lpstr>Thanks for your time!  I hope you found this session useful   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Power Point Template Bar Style</dc:title>
  <dc:creator>Bonnie Liang</dc:creator>
  <cp:lastModifiedBy>Anna Srivastava</cp:lastModifiedBy>
  <cp:revision>310</cp:revision>
  <cp:lastPrinted>2017-11-05T22:48:10Z</cp:lastPrinted>
  <dcterms:created xsi:type="dcterms:W3CDTF">2010-12-07T05:24:03Z</dcterms:created>
  <dcterms:modified xsi:type="dcterms:W3CDTF">2017-12-18T00:57:13Z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0x01010018E401CAC845354CAC306B01C42631A6</vt:lpwstr>
  </property>
</Properties>
</file>