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Roboto Slab" panose="020B0604020202020204" charset="0"/>
      <p:regular r:id="rId43"/>
      <p:bold r:id="rId44"/>
    </p:embeddedFont>
    <p:embeddedFont>
      <p:font typeface="Robo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21"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7465243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15" name="Shape 1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2" y="1188925"/>
            <a:ext cx="5783400" cy="1457400"/>
          </a:xfrm>
          <a:prstGeom prst="rect">
            <a:avLst/>
          </a:prstGeom>
        </p:spPr>
        <p:txBody>
          <a:bodyPr wrap="square"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28650" y="273844"/>
            <a:ext cx="7886700" cy="9942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1" name="Shape 61"/>
          <p:cNvSpPr txBox="1">
            <a:spLocks noGrp="1"/>
          </p:cNvSpPr>
          <p:nvPr>
            <p:ph type="body" idx="1"/>
          </p:nvPr>
        </p:nvSpPr>
        <p:spPr>
          <a:xfrm>
            <a:off x="628650" y="1369219"/>
            <a:ext cx="3886200" cy="3263400"/>
          </a:xfrm>
          <a:prstGeom prst="rect">
            <a:avLst/>
          </a:prstGeom>
          <a:noFill/>
          <a:ln>
            <a:noFill/>
          </a:ln>
        </p:spPr>
        <p:txBody>
          <a:bodyPr wrap="square" lIns="91425" tIns="91425" rIns="91425" bIns="9142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629150" y="1369219"/>
            <a:ext cx="3886200" cy="3263400"/>
          </a:xfrm>
          <a:prstGeom prst="rect">
            <a:avLst/>
          </a:prstGeom>
          <a:noFill/>
          <a:ln>
            <a:noFill/>
          </a:ln>
        </p:spPr>
        <p:txBody>
          <a:bodyPr wrap="square" lIns="91425" tIns="91425" rIns="91425" bIns="9142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28650" y="273844"/>
            <a:ext cx="7886700" cy="9942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8" name="Shape 68"/>
          <p:cNvSpPr txBox="1">
            <a:spLocks noGrp="1"/>
          </p:cNvSpPr>
          <p:nvPr>
            <p:ph type="body" idx="1"/>
          </p:nvPr>
        </p:nvSpPr>
        <p:spPr>
          <a:xfrm>
            <a:off x="628650" y="1369219"/>
            <a:ext cx="7886700" cy="3263400"/>
          </a:xfrm>
          <a:prstGeom prst="rect">
            <a:avLst/>
          </a:prstGeom>
          <a:noFill/>
          <a:ln>
            <a:noFill/>
          </a:ln>
        </p:spPr>
        <p:txBody>
          <a:bodyPr wrap="square" lIns="91425" tIns="91425" rIns="91425" bIns="9142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4767263"/>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GB" sz="900">
                <a:solidFill>
                  <a:srgbClr val="888888"/>
                </a:solidFill>
                <a:latin typeface="Calibri"/>
                <a:ea typeface="Calibri"/>
                <a:cs typeface="Calibri"/>
                <a:sym typeface="Calibri"/>
              </a:rPr>
              <a:t>‹#›</a:t>
            </a:fld>
            <a:endParaRPr lang="en-GB"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GB" sz="1000">
                <a:solidFill>
                  <a:schemeClr val="dk1"/>
                </a:solidFill>
                <a:latin typeface="Roboto"/>
                <a:ea typeface="Roboto"/>
                <a:cs typeface="Roboto"/>
                <a:sym typeface="Roboto"/>
              </a:rPr>
              <a:t>‹#›</a:t>
            </a:fld>
            <a:endParaRPr lang="en-GB"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hdl.handle.net/20.500.11937/2172"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hdl.handle.net/20.500.11937/903" TargetMode="External"/><Relationship Id="rId4" Type="http://schemas.openxmlformats.org/officeDocument/2006/relationships/hyperlink" Target="http://hdl.handle.net/11343/12409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researchbank.rmit.edu.au/view/rmit:161279" TargetMode="External"/><Relationship Id="rId3" Type="http://schemas.openxmlformats.org/officeDocument/2006/relationships/hyperlink" Target="https://researchbank.rmit.edu.au/list/author_id/50011471/" TargetMode="External"/><Relationship Id="rId7" Type="http://schemas.openxmlformats.org/officeDocument/2006/relationships/hyperlink" Target="https://researchbank.rmit.edu.au/list/author_id/9835595/" TargetMode="External"/><Relationship Id="rId12" Type="http://schemas.openxmlformats.org/officeDocument/2006/relationships/hyperlink" Target="https://researchbank.rmit.edu.au/view/rmit:160639"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researchbank.rmit.edu.au/view/rmit:161699" TargetMode="External"/><Relationship Id="rId11" Type="http://schemas.openxmlformats.org/officeDocument/2006/relationships/hyperlink" Target="https://researchbank.rmit.edu.au/list/author_id/4421826/" TargetMode="External"/><Relationship Id="rId5" Type="http://schemas.openxmlformats.org/officeDocument/2006/relationships/hyperlink" Target="https://researchbank.rmit.edu.au/list/author_id/50011423/" TargetMode="External"/><Relationship Id="rId10" Type="http://schemas.openxmlformats.org/officeDocument/2006/relationships/hyperlink" Target="https://researchbank.rmit.edu.au/view/rmit:160710" TargetMode="External"/><Relationship Id="rId4" Type="http://schemas.openxmlformats.org/officeDocument/2006/relationships/hyperlink" Target="https://researchbank.rmit.edu.au/view/rmit:161798" TargetMode="External"/><Relationship Id="rId9" Type="http://schemas.openxmlformats.org/officeDocument/2006/relationships/hyperlink" Target="https://researchbank.rmit.edu.au/list/author_id/4436735/"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mailto:sgr.admissions@rmit.edu.au"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arts-ed.csu.edu.au/schools/sis/research/phd" TargetMode="External"/><Relationship Id="rId5" Type="http://schemas.openxmlformats.org/officeDocument/2006/relationships/hyperlink" Target="mailto:sue.reynolds@rmit.edu.au" TargetMode="External"/><Relationship Id="rId4" Type="http://schemas.openxmlformats.org/officeDocument/2006/relationships/hyperlink" Target="https://www.rmit.edu.au/study-with-us/levels-of-study/research-program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680302" y="1188925"/>
            <a:ext cx="5783400" cy="1457400"/>
          </a:xfrm>
          <a:prstGeom prst="rect">
            <a:avLst/>
          </a:prstGeom>
        </p:spPr>
        <p:txBody>
          <a:bodyPr wrap="square" lIns="91425" tIns="91425" rIns="91425" bIns="91425" anchor="b" anchorCtr="0">
            <a:noAutofit/>
          </a:bodyPr>
          <a:lstStyle/>
          <a:p>
            <a:pPr lvl="0">
              <a:spcBef>
                <a:spcPts val="0"/>
              </a:spcBef>
              <a:buNone/>
            </a:pPr>
            <a:r>
              <a:rPr lang="en-GB"/>
              <a:t>Doing a PhD</a:t>
            </a:r>
          </a:p>
        </p:txBody>
      </p:sp>
      <p:sp>
        <p:nvSpPr>
          <p:cNvPr id="77" name="Shape 77"/>
          <p:cNvSpPr txBox="1">
            <a:spLocks noGrp="1"/>
          </p:cNvSpPr>
          <p:nvPr>
            <p:ph type="subTitle" idx="1"/>
          </p:nvPr>
        </p:nvSpPr>
        <p:spPr>
          <a:xfrm>
            <a:off x="1680302" y="3049450"/>
            <a:ext cx="5783400" cy="909000"/>
          </a:xfrm>
          <a:prstGeom prst="rect">
            <a:avLst/>
          </a:prstGeom>
        </p:spPr>
        <p:txBody>
          <a:bodyPr wrap="square" lIns="91425" tIns="91425" rIns="91425" bIns="91425" anchor="t" anchorCtr="0">
            <a:noAutofit/>
          </a:bodyPr>
          <a:lstStyle/>
          <a:p>
            <a:pPr lvl="0">
              <a:spcBef>
                <a:spcPts val="0"/>
              </a:spcBef>
              <a:buNone/>
            </a:pPr>
            <a:r>
              <a:rPr lang="en-GB" dirty="0"/>
              <a:t>Why on Earth would you do that to yourself?!</a:t>
            </a:r>
          </a:p>
          <a:p>
            <a:pPr lvl="0">
              <a:spcBef>
                <a:spcPts val="0"/>
              </a:spcBef>
              <a:buNone/>
            </a:pPr>
            <a:endParaRPr dirty="0"/>
          </a:p>
        </p:txBody>
      </p:sp>
      <p:sp>
        <p:nvSpPr>
          <p:cNvPr id="78" name="Shape 78"/>
          <p:cNvSpPr txBox="1"/>
          <p:nvPr/>
        </p:nvSpPr>
        <p:spPr>
          <a:xfrm>
            <a:off x="333625" y="4337225"/>
            <a:ext cx="3716400" cy="704400"/>
          </a:xfrm>
          <a:prstGeom prst="rect">
            <a:avLst/>
          </a:prstGeom>
          <a:noFill/>
          <a:ln>
            <a:noFill/>
          </a:ln>
        </p:spPr>
        <p:txBody>
          <a:bodyPr wrap="square" lIns="91425" tIns="91425" rIns="91425" bIns="91425" anchor="t" anchorCtr="0">
            <a:noAutofit/>
          </a:bodyPr>
          <a:lstStyle/>
          <a:p>
            <a:pPr lvl="0">
              <a:spcBef>
                <a:spcPts val="0"/>
              </a:spcBef>
              <a:buNone/>
            </a:pPr>
            <a:r>
              <a:rPr lang="en-GB" dirty="0">
                <a:solidFill>
                  <a:schemeClr val="accent5"/>
                </a:solidFill>
              </a:rPr>
              <a:t>Dr Jane Garner - RMIT University</a:t>
            </a:r>
          </a:p>
          <a:p>
            <a:pPr lvl="0">
              <a:spcBef>
                <a:spcPts val="0"/>
              </a:spcBef>
              <a:buNone/>
            </a:pPr>
            <a:r>
              <a:rPr lang="en-GB" dirty="0">
                <a:solidFill>
                  <a:schemeClr val="accent5"/>
                </a:solidFill>
              </a:rPr>
              <a:t>Romany Manuell - Charles Sturt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sz="3300" b="0" i="0" u="none" strike="noStrike" cap="none">
                <a:solidFill>
                  <a:schemeClr val="dk1"/>
                </a:solidFill>
                <a:latin typeface="Calibri"/>
                <a:ea typeface="Calibri"/>
                <a:cs typeface="Calibri"/>
                <a:sym typeface="Calibri"/>
              </a:rPr>
              <a:t>My </a:t>
            </a:r>
            <a:r>
              <a:rPr lang="en-GB"/>
              <a:t>Motivation</a:t>
            </a:r>
          </a:p>
        </p:txBody>
      </p:sp>
      <p:sp>
        <p:nvSpPr>
          <p:cNvPr id="138" name="Shape 138"/>
          <p:cNvSpPr txBox="1">
            <a:spLocks noGrp="1"/>
          </p:cNvSpPr>
          <p:nvPr>
            <p:ph type="body" idx="1"/>
          </p:nvPr>
        </p:nvSpPr>
        <p:spPr>
          <a:xfrm>
            <a:off x="628650" y="1369225"/>
            <a:ext cx="3884100" cy="3263400"/>
          </a:xfrm>
          <a:prstGeom prst="rect">
            <a:avLst/>
          </a:prstGeom>
          <a:noFill/>
          <a:ln>
            <a:noFill/>
          </a:ln>
        </p:spPr>
        <p:txBody>
          <a:bodyPr wrap="square" lIns="68575" tIns="34275" rIns="68575" bIns="34275" anchor="t" anchorCtr="0">
            <a:noAutofit/>
          </a:bodyPr>
          <a:lstStyle/>
          <a:p>
            <a:pPr marL="177800" marR="0" lvl="0" indent="-139700" algn="l" rtl="0">
              <a:lnSpc>
                <a:spcPct val="90000"/>
              </a:lnSpc>
              <a:spcBef>
                <a:spcPts val="0"/>
              </a:spcBef>
              <a:spcAft>
                <a:spcPts val="0"/>
              </a:spcAft>
              <a:buClr>
                <a:schemeClr val="dk1"/>
              </a:buClr>
              <a:buSzPct val="100000"/>
              <a:buFont typeface="Arial"/>
              <a:buChar char="•"/>
            </a:pPr>
            <a:r>
              <a:rPr lang="en-GB" sz="1600"/>
              <a:t>“Many of us became librarians precisely because we wanted to avoid getting up in front of groups. Unfortunately for those of us who thought we’d figured out the system and beaten it, the reality in today’s library is that you’re probably going to be presenting daily, or at least weekly, to some group or other. It may be staff training, or a tour, or a computer demonstration, but it will be instructional in nature and it will typically be for more than one or two people at a time. Surprise! Bummer!” (LaGuardia &amp; Oka, 2000, p. 3).</a:t>
            </a:r>
          </a:p>
          <a:p>
            <a:pPr marL="177800" marR="0" lvl="0" indent="-171450" algn="l" rtl="0">
              <a:lnSpc>
                <a:spcPct val="9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139" name="Shape 139" descr="Librarian_accessing_pdq.jpg"/>
          <p:cNvPicPr preferRelativeResize="0"/>
          <p:nvPr/>
        </p:nvPicPr>
        <p:blipFill>
          <a:blip r:embed="rId3">
            <a:alphaModFix/>
          </a:blip>
          <a:stretch>
            <a:fillRect/>
          </a:stretch>
        </p:blipFill>
        <p:spPr>
          <a:xfrm>
            <a:off x="4665125" y="548925"/>
            <a:ext cx="2498499" cy="1665648"/>
          </a:xfrm>
          <a:prstGeom prst="rect">
            <a:avLst/>
          </a:prstGeom>
          <a:noFill/>
          <a:ln>
            <a:noFill/>
          </a:ln>
        </p:spPr>
      </p:pic>
      <p:pic>
        <p:nvPicPr>
          <p:cNvPr id="140" name="Shape 140" descr="Anyone anyone.jpg"/>
          <p:cNvPicPr preferRelativeResize="0"/>
          <p:nvPr/>
        </p:nvPicPr>
        <p:blipFill>
          <a:blip r:embed="rId4">
            <a:alphaModFix/>
          </a:blip>
          <a:stretch>
            <a:fillRect/>
          </a:stretch>
        </p:blipFill>
        <p:spPr>
          <a:xfrm>
            <a:off x="5962125" y="2682325"/>
            <a:ext cx="2348150" cy="1761100"/>
          </a:xfrm>
          <a:prstGeom prst="rect">
            <a:avLst/>
          </a:prstGeom>
          <a:noFill/>
          <a:ln>
            <a:noFill/>
          </a:ln>
        </p:spPr>
      </p:pic>
      <p:sp>
        <p:nvSpPr>
          <p:cNvPr id="141" name="Shape 141"/>
          <p:cNvSpPr txBox="1"/>
          <p:nvPr/>
        </p:nvSpPr>
        <p:spPr>
          <a:xfrm>
            <a:off x="4665125" y="2214575"/>
            <a:ext cx="2628900" cy="71400"/>
          </a:xfrm>
          <a:prstGeom prst="rect">
            <a:avLst/>
          </a:prstGeom>
          <a:noFill/>
          <a:ln>
            <a:noFill/>
          </a:ln>
        </p:spPr>
        <p:txBody>
          <a:bodyPr wrap="square" lIns="91425" tIns="91425" rIns="91425" bIns="91425" anchor="t" anchorCtr="0">
            <a:noAutofit/>
          </a:bodyPr>
          <a:lstStyle/>
          <a:p>
            <a:pPr lvl="0">
              <a:spcBef>
                <a:spcPts val="0"/>
              </a:spcBef>
              <a:buNone/>
            </a:pPr>
            <a:r>
              <a:rPr lang="en-GB" sz="600"/>
              <a:t>Bill Branson, A librarian at the National Library of Medicine (NLM) is using an IBM computer to access PDQ, retrieved from: https://commons.wikimedia.org/wiki/File:Librarian_accessing_pdq.jpg</a:t>
            </a:r>
          </a:p>
          <a:p>
            <a:pPr lvl="0">
              <a:spcBef>
                <a:spcPts val="0"/>
              </a:spcBef>
              <a:buNone/>
            </a:pPr>
            <a:endParaRPr sz="600"/>
          </a:p>
          <a:p>
            <a:pPr lvl="0">
              <a:spcBef>
                <a:spcPts val="0"/>
              </a:spcBef>
              <a:buNone/>
            </a:pPr>
            <a:endParaRPr sz="600"/>
          </a:p>
          <a:p>
            <a:pPr lvl="0">
              <a:spcBef>
                <a:spcPts val="0"/>
              </a:spcBef>
              <a:buNone/>
            </a:pPr>
            <a:endParaRPr sz="600"/>
          </a:p>
        </p:txBody>
      </p:sp>
      <p:sp>
        <p:nvSpPr>
          <p:cNvPr id="142" name="Shape 142"/>
          <p:cNvSpPr txBox="1"/>
          <p:nvPr/>
        </p:nvSpPr>
        <p:spPr>
          <a:xfrm>
            <a:off x="5962125" y="4443425"/>
            <a:ext cx="2348100" cy="35700"/>
          </a:xfrm>
          <a:prstGeom prst="rect">
            <a:avLst/>
          </a:prstGeom>
          <a:noFill/>
          <a:ln>
            <a:noFill/>
          </a:ln>
        </p:spPr>
        <p:txBody>
          <a:bodyPr wrap="square" lIns="91425" tIns="91425" rIns="91425" bIns="91425" anchor="t" anchorCtr="0">
            <a:noAutofit/>
          </a:bodyPr>
          <a:lstStyle/>
          <a:p>
            <a:pPr lvl="0" rtl="0">
              <a:spcBef>
                <a:spcPts val="0"/>
              </a:spcBef>
              <a:buNone/>
            </a:pPr>
            <a:r>
              <a:rPr lang="en-GB" sz="600"/>
              <a:t>Still from Ferris Bueller’s Day Off, https://www.youtube.com/watch?v=uhiCFdWeQfA</a:t>
            </a:r>
          </a:p>
          <a:p>
            <a:pPr lvl="0" rtl="0">
              <a:spcBef>
                <a:spcPts val="0"/>
              </a:spcBef>
              <a:buNone/>
            </a:pPr>
            <a:endParaRPr sz="600"/>
          </a:p>
          <a:p>
            <a:pPr lvl="0" rtl="0">
              <a:spcBef>
                <a:spcPts val="0"/>
              </a:spcBef>
              <a:buNone/>
            </a:pPr>
            <a:endParaRPr sz="600"/>
          </a:p>
          <a:p>
            <a:pPr lvl="0" rtl="0">
              <a:spcBef>
                <a:spcPts val="0"/>
              </a:spcBef>
              <a:buNone/>
            </a:pPr>
            <a:endParaRPr sz="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sz="3300" b="0" i="0" u="none" strike="noStrike" cap="none">
                <a:solidFill>
                  <a:schemeClr val="dk1"/>
                </a:solidFill>
                <a:latin typeface="Calibri"/>
                <a:ea typeface="Calibri"/>
                <a:cs typeface="Calibri"/>
                <a:sym typeface="Calibri"/>
              </a:rPr>
              <a:t>My </a:t>
            </a:r>
            <a:r>
              <a:rPr lang="en-GB"/>
              <a:t>research question(s)</a:t>
            </a:r>
          </a:p>
        </p:txBody>
      </p:sp>
      <p:sp>
        <p:nvSpPr>
          <p:cNvPr id="148" name="Shape 148"/>
          <p:cNvSpPr txBox="1">
            <a:spLocks noGrp="1"/>
          </p:cNvSpPr>
          <p:nvPr>
            <p:ph type="body" idx="1"/>
          </p:nvPr>
        </p:nvSpPr>
        <p:spPr>
          <a:xfrm>
            <a:off x="628650" y="1369225"/>
            <a:ext cx="7950900" cy="3263400"/>
          </a:xfrm>
          <a:prstGeom prst="rect">
            <a:avLst/>
          </a:prstGeom>
          <a:noFill/>
          <a:ln>
            <a:noFill/>
          </a:ln>
        </p:spPr>
        <p:txBody>
          <a:bodyPr wrap="square" lIns="68575" tIns="34275" rIns="68575" bIns="34275" anchor="t" anchorCtr="0">
            <a:noAutofit/>
          </a:bodyPr>
          <a:lstStyle/>
          <a:p>
            <a:pPr marL="0" lvl="0" indent="0">
              <a:spcBef>
                <a:spcPts val="0"/>
              </a:spcBef>
              <a:buNone/>
            </a:pPr>
            <a:r>
              <a:rPr lang="en-GB" b="1"/>
              <a:t>What are the variety of ways in which Australian academic librarians perceive their role in education and training?</a:t>
            </a:r>
          </a:p>
          <a:p>
            <a:pPr marL="457200" lvl="0" indent="-342900" rtl="0">
              <a:spcBef>
                <a:spcPts val="0"/>
              </a:spcBef>
              <a:spcAft>
                <a:spcPts val="0"/>
              </a:spcAft>
              <a:buSzPct val="100000"/>
            </a:pPr>
            <a:r>
              <a:rPr lang="en-GB" sz="1800"/>
              <a:t>What contribution does a curriculum background (experiences of education and training, including qualifications and/or practice) make to librarians’ perceptions of their role in education and training?</a:t>
            </a:r>
          </a:p>
          <a:p>
            <a:pPr marL="457200" lvl="0" indent="-342900" rtl="0">
              <a:spcBef>
                <a:spcPts val="0"/>
              </a:spcBef>
              <a:buSzPct val="100000"/>
            </a:pPr>
            <a:r>
              <a:rPr lang="en-GB" sz="1800"/>
              <a:t>How do Australian academic librarians define their educative role, and what terms do they use to describe these education and training duties?</a:t>
            </a:r>
          </a:p>
          <a:p>
            <a:pPr lvl="0">
              <a:spcBef>
                <a:spcPts val="0"/>
              </a:spcBef>
              <a:buNone/>
            </a:pPr>
            <a:endParaRPr/>
          </a:p>
          <a:p>
            <a:pPr lvl="0" rt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sz="3300" b="0" i="0" u="none" strike="noStrike" cap="none">
                <a:solidFill>
                  <a:schemeClr val="dk1"/>
                </a:solidFill>
                <a:latin typeface="Calibri"/>
                <a:ea typeface="Calibri"/>
                <a:cs typeface="Calibri"/>
                <a:sym typeface="Calibri"/>
              </a:rPr>
              <a:t>Research Methodology &amp; Method</a:t>
            </a:r>
          </a:p>
        </p:txBody>
      </p:sp>
      <p:sp>
        <p:nvSpPr>
          <p:cNvPr id="154" name="Shape 154"/>
          <p:cNvSpPr txBox="1">
            <a:spLocks noGrp="1"/>
          </p:cNvSpPr>
          <p:nvPr>
            <p:ph type="body" idx="1"/>
          </p:nvPr>
        </p:nvSpPr>
        <p:spPr>
          <a:xfrm>
            <a:off x="628650" y="1268050"/>
            <a:ext cx="4886400" cy="3263400"/>
          </a:xfrm>
          <a:prstGeom prst="rect">
            <a:avLst/>
          </a:prstGeom>
          <a:noFill/>
          <a:ln>
            <a:noFill/>
          </a:ln>
        </p:spPr>
        <p:txBody>
          <a:bodyPr wrap="square"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a:t>Interpretivist paradigm</a:t>
            </a:r>
          </a:p>
          <a:p>
            <a:pPr marL="177800" marR="0" lvl="0" indent="-171450" algn="l" rtl="0">
              <a:lnSpc>
                <a:spcPct val="90000"/>
              </a:lnSpc>
              <a:spcBef>
                <a:spcPts val="0"/>
              </a:spcBef>
              <a:spcAft>
                <a:spcPts val="0"/>
              </a:spcAft>
              <a:buClr>
                <a:schemeClr val="dk1"/>
              </a:buClr>
              <a:buSzPct val="100000"/>
              <a:buFont typeface="Arial"/>
              <a:buChar char="•"/>
            </a:pPr>
            <a:r>
              <a:rPr lang="en-GB"/>
              <a:t>Phenomenography (not phenomenology) </a:t>
            </a:r>
          </a:p>
          <a:p>
            <a:pPr marL="177800" marR="0" lvl="0" indent="-171450" algn="l" rtl="0">
              <a:lnSpc>
                <a:spcPct val="90000"/>
              </a:lnSpc>
              <a:spcBef>
                <a:spcPts val="0"/>
              </a:spcBef>
              <a:spcAft>
                <a:spcPts val="0"/>
              </a:spcAft>
              <a:buClr>
                <a:schemeClr val="dk1"/>
              </a:buClr>
              <a:buSzPct val="100000"/>
              <a:buFont typeface="Arial"/>
              <a:buChar char="•"/>
            </a:pPr>
            <a:r>
              <a:rPr lang="en-GB"/>
              <a:t>People’s perspectives of a phenomenon</a:t>
            </a:r>
          </a:p>
          <a:p>
            <a:pPr marL="177800" marR="0" lvl="0" indent="-171450" algn="l" rtl="0">
              <a:lnSpc>
                <a:spcPct val="90000"/>
              </a:lnSpc>
              <a:spcBef>
                <a:spcPts val="0"/>
              </a:spcBef>
              <a:spcAft>
                <a:spcPts val="0"/>
              </a:spcAft>
              <a:buClr>
                <a:schemeClr val="dk1"/>
              </a:buClr>
              <a:buSzPct val="100000"/>
              <a:buFont typeface="Arial"/>
              <a:buChar char="•"/>
            </a:pPr>
            <a:r>
              <a:rPr lang="en-GB"/>
              <a:t>The phenomenon is: the education and training role of the librarian </a:t>
            </a:r>
          </a:p>
          <a:p>
            <a:pPr marL="177800" marR="0" lvl="0" indent="-171450" algn="l" rtl="0">
              <a:lnSpc>
                <a:spcPct val="90000"/>
              </a:lnSpc>
              <a:spcBef>
                <a:spcPts val="0"/>
              </a:spcBef>
              <a:spcAft>
                <a:spcPts val="0"/>
              </a:spcAft>
              <a:buClr>
                <a:schemeClr val="dk1"/>
              </a:buClr>
              <a:buSzPct val="100000"/>
              <a:buFont typeface="Arial"/>
              <a:buChar char="•"/>
            </a:pPr>
            <a:r>
              <a:rPr lang="en-GB"/>
              <a:t>“Outcome space”: a set of categories that represent qualitatively different ways of seeing the world </a:t>
            </a:r>
          </a:p>
          <a:p>
            <a:pPr marL="177800" marR="0" lvl="0" indent="-171450" algn="l" rtl="0">
              <a:lnSpc>
                <a:spcPct val="90000"/>
              </a:lnSpc>
              <a:spcBef>
                <a:spcPts val="0"/>
              </a:spcBef>
              <a:spcAft>
                <a:spcPts val="0"/>
              </a:spcAft>
              <a:buClr>
                <a:schemeClr val="dk1"/>
              </a:buClr>
              <a:buSzPct val="100000"/>
              <a:buFont typeface="Arial"/>
              <a:buChar char="•"/>
            </a:pPr>
            <a:r>
              <a:rPr lang="en-GB"/>
              <a:t>Method: Semi-structured interviews </a:t>
            </a:r>
          </a:p>
        </p:txBody>
      </p:sp>
      <p:pic>
        <p:nvPicPr>
          <p:cNvPr id="155" name="Shape 155" descr="phenomenon.jpg"/>
          <p:cNvPicPr preferRelativeResize="0"/>
          <p:nvPr/>
        </p:nvPicPr>
        <p:blipFill>
          <a:blip r:embed="rId3">
            <a:alphaModFix/>
          </a:blip>
          <a:stretch>
            <a:fillRect/>
          </a:stretch>
        </p:blipFill>
        <p:spPr>
          <a:xfrm>
            <a:off x="5743575" y="1268050"/>
            <a:ext cx="2043125" cy="304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a:t>Benefits for GLAMR</a:t>
            </a:r>
          </a:p>
        </p:txBody>
      </p:sp>
      <p:sp>
        <p:nvSpPr>
          <p:cNvPr id="161" name="Shape 161"/>
          <p:cNvSpPr txBox="1">
            <a:spLocks noGrp="1"/>
          </p:cNvSpPr>
          <p:nvPr>
            <p:ph type="body" idx="1"/>
          </p:nvPr>
        </p:nvSpPr>
        <p:spPr>
          <a:xfrm>
            <a:off x="628650" y="1369225"/>
            <a:ext cx="7372500" cy="3263400"/>
          </a:xfrm>
          <a:prstGeom prst="rect">
            <a:avLst/>
          </a:prstGeom>
          <a:noFill/>
          <a:ln>
            <a:noFill/>
          </a:ln>
        </p:spPr>
        <p:txBody>
          <a:bodyPr wrap="square"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a:t>Change library school curriculum? </a:t>
            </a:r>
          </a:p>
          <a:p>
            <a:pPr marL="177800" marR="0" lvl="0" indent="-171450" algn="l" rtl="0">
              <a:lnSpc>
                <a:spcPct val="90000"/>
              </a:lnSpc>
              <a:spcBef>
                <a:spcPts val="0"/>
              </a:spcBef>
              <a:spcAft>
                <a:spcPts val="0"/>
              </a:spcAft>
              <a:buClr>
                <a:schemeClr val="dk1"/>
              </a:buClr>
              <a:buSzPct val="100000"/>
              <a:buFont typeface="Arial"/>
              <a:buChar char="•"/>
            </a:pPr>
            <a:r>
              <a:rPr lang="en-GB"/>
              <a:t>Change Professional development?</a:t>
            </a:r>
          </a:p>
          <a:p>
            <a:pPr marL="177800" marR="0" lvl="0" indent="-171450" algn="l" rtl="0">
              <a:lnSpc>
                <a:spcPct val="90000"/>
              </a:lnSpc>
              <a:spcBef>
                <a:spcPts val="0"/>
              </a:spcBef>
              <a:spcAft>
                <a:spcPts val="0"/>
              </a:spcAft>
              <a:buClr>
                <a:schemeClr val="dk1"/>
              </a:buClr>
              <a:buSzPct val="100000"/>
              <a:buFont typeface="Arial"/>
              <a:buChar char="•"/>
            </a:pPr>
            <a:r>
              <a:rPr lang="en-GB"/>
              <a:t>Change employment practices?</a:t>
            </a:r>
          </a:p>
          <a:p>
            <a:pPr marL="177800" marR="0" lvl="0" indent="-171450" algn="l" rtl="0">
              <a:lnSpc>
                <a:spcPct val="90000"/>
              </a:lnSpc>
              <a:spcBef>
                <a:spcPts val="0"/>
              </a:spcBef>
              <a:spcAft>
                <a:spcPts val="0"/>
              </a:spcAft>
              <a:buClr>
                <a:schemeClr val="dk1"/>
              </a:buClr>
              <a:buSzPct val="100000"/>
              <a:buFont typeface="Arial"/>
              <a:buChar char="•"/>
            </a:pPr>
            <a:r>
              <a:rPr lang="en-GB"/>
              <a:t>Librarians with better education and training practices? </a:t>
            </a:r>
          </a:p>
          <a:p>
            <a:pPr marL="177800" marR="0" lvl="0" indent="-171450" algn="l" rtl="0">
              <a:lnSpc>
                <a:spcPct val="90000"/>
              </a:lnSpc>
              <a:spcBef>
                <a:spcPts val="0"/>
              </a:spcBef>
              <a:spcAft>
                <a:spcPts val="0"/>
              </a:spcAft>
              <a:buClr>
                <a:schemeClr val="dk1"/>
              </a:buClr>
              <a:buSzPct val="100000"/>
              <a:buFont typeface="Arial"/>
              <a:buChar char="•"/>
            </a:pPr>
            <a:r>
              <a:rPr lang="en-GB"/>
              <a:t>Better learning outcomes for students?</a:t>
            </a:r>
          </a:p>
          <a:p>
            <a:pPr marL="177800" marR="0" lvl="0" indent="-171450" algn="l" rtl="0">
              <a:lnSpc>
                <a:spcPct val="90000"/>
              </a:lnSpc>
              <a:spcBef>
                <a:spcPts val="0"/>
              </a:spcBef>
              <a:spcAft>
                <a:spcPts val="0"/>
              </a:spcAft>
              <a:buClr>
                <a:schemeClr val="dk1"/>
              </a:buClr>
              <a:buSzPct val="100000"/>
              <a:buFont typeface="Arial"/>
              <a:buChar char="•"/>
            </a:pPr>
            <a:r>
              <a:rPr lang="en-GB"/>
              <a:t>All of the above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8650" y="79219"/>
            <a:ext cx="7886700" cy="994200"/>
          </a:xfrm>
          <a:prstGeom prst="rect">
            <a:avLst/>
          </a:prstGeom>
        </p:spPr>
        <p:txBody>
          <a:bodyPr wrap="square" lIns="91425" tIns="91425" rIns="91425" bIns="91425" anchor="ctr" anchorCtr="0">
            <a:noAutofit/>
          </a:bodyPr>
          <a:lstStyle/>
          <a:p>
            <a:pPr lvl="0">
              <a:spcBef>
                <a:spcPts val="0"/>
              </a:spcBef>
              <a:buNone/>
            </a:pPr>
            <a:r>
              <a:rPr lang="en-GB"/>
              <a:t>The experience of doing a PhD - Good</a:t>
            </a:r>
          </a:p>
        </p:txBody>
      </p:sp>
      <p:sp>
        <p:nvSpPr>
          <p:cNvPr id="167" name="Shape 167"/>
          <p:cNvSpPr txBox="1">
            <a:spLocks noGrp="1"/>
          </p:cNvSpPr>
          <p:nvPr>
            <p:ph type="body" idx="1"/>
          </p:nvPr>
        </p:nvSpPr>
        <p:spPr>
          <a:xfrm>
            <a:off x="628650" y="1007776"/>
            <a:ext cx="7886700" cy="3774300"/>
          </a:xfrm>
          <a:prstGeom prst="rect">
            <a:avLst/>
          </a:prstGeom>
        </p:spPr>
        <p:txBody>
          <a:bodyPr wrap="square" lIns="91425" tIns="91425" rIns="91425" bIns="91425" anchor="t" anchorCtr="0">
            <a:noAutofit/>
          </a:bodyPr>
          <a:lstStyle/>
          <a:p>
            <a:pPr lvl="0">
              <a:spcBef>
                <a:spcPts val="0"/>
              </a:spcBef>
              <a:buNone/>
            </a:pPr>
            <a:r>
              <a:rPr lang="en-GB"/>
              <a:t>Contribute to the industry</a:t>
            </a:r>
          </a:p>
          <a:p>
            <a:pPr lvl="0">
              <a:spcBef>
                <a:spcPts val="0"/>
              </a:spcBef>
              <a:buNone/>
            </a:pPr>
            <a:r>
              <a:rPr lang="en-GB"/>
              <a:t>Develop new skills</a:t>
            </a:r>
          </a:p>
          <a:p>
            <a:pPr lvl="0">
              <a:spcBef>
                <a:spcPts val="0"/>
              </a:spcBef>
              <a:buNone/>
            </a:pPr>
            <a:r>
              <a:rPr lang="en-GB"/>
              <a:t>Meet new people</a:t>
            </a:r>
          </a:p>
          <a:p>
            <a:pPr lvl="0">
              <a:spcBef>
                <a:spcPts val="0"/>
              </a:spcBef>
              <a:buNone/>
            </a:pPr>
            <a:r>
              <a:rPr lang="en-GB"/>
              <a:t>Work intensively on one topic</a:t>
            </a:r>
          </a:p>
          <a:p>
            <a:pPr lvl="0">
              <a:spcBef>
                <a:spcPts val="0"/>
              </a:spcBef>
              <a:buNone/>
            </a:pPr>
            <a:r>
              <a:rPr lang="en-GB"/>
              <a:t>Sense of achievement</a:t>
            </a:r>
          </a:p>
          <a:p>
            <a:pPr lvl="0">
              <a:spcBef>
                <a:spcPts val="0"/>
              </a:spcBef>
              <a:buNone/>
            </a:pPr>
            <a:r>
              <a:rPr lang="en-GB"/>
              <a:t>Part of a learning community</a:t>
            </a:r>
          </a:p>
          <a:p>
            <a:pPr lvl="0">
              <a:spcBef>
                <a:spcPts val="0"/>
              </a:spcBef>
              <a:buNone/>
            </a:pPr>
            <a:r>
              <a:rPr lang="en-GB"/>
              <a:t>Intellectually stimulating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28650" y="273844"/>
            <a:ext cx="7886700" cy="994200"/>
          </a:xfrm>
          <a:prstGeom prst="rect">
            <a:avLst/>
          </a:prstGeom>
        </p:spPr>
        <p:txBody>
          <a:bodyPr wrap="square" lIns="91425" tIns="91425" rIns="91425" bIns="91425" anchor="ctr" anchorCtr="0">
            <a:noAutofit/>
          </a:bodyPr>
          <a:lstStyle/>
          <a:p>
            <a:pPr lvl="0">
              <a:spcBef>
                <a:spcPts val="0"/>
              </a:spcBef>
              <a:buNone/>
            </a:pPr>
            <a:r>
              <a:rPr lang="en-GB"/>
              <a:t>The experience of doing a PhD - Bad</a:t>
            </a:r>
          </a:p>
        </p:txBody>
      </p:sp>
      <p:sp>
        <p:nvSpPr>
          <p:cNvPr id="173" name="Shape 173"/>
          <p:cNvSpPr txBox="1">
            <a:spLocks noGrp="1"/>
          </p:cNvSpPr>
          <p:nvPr>
            <p:ph type="body" idx="1"/>
          </p:nvPr>
        </p:nvSpPr>
        <p:spPr>
          <a:xfrm>
            <a:off x="628650" y="1369219"/>
            <a:ext cx="7886700" cy="3263400"/>
          </a:xfrm>
          <a:prstGeom prst="rect">
            <a:avLst/>
          </a:prstGeom>
        </p:spPr>
        <p:txBody>
          <a:bodyPr wrap="square" lIns="91425" tIns="91425" rIns="91425" bIns="91425" anchor="t" anchorCtr="0">
            <a:noAutofit/>
          </a:bodyPr>
          <a:lstStyle/>
          <a:p>
            <a:pPr lvl="0">
              <a:spcBef>
                <a:spcPts val="0"/>
              </a:spcBef>
              <a:buNone/>
            </a:pPr>
            <a:r>
              <a:rPr lang="en-GB"/>
              <a:t>Takes lots of time!</a:t>
            </a:r>
          </a:p>
          <a:p>
            <a:pPr lvl="0">
              <a:spcBef>
                <a:spcPts val="0"/>
              </a:spcBef>
              <a:buNone/>
            </a:pPr>
            <a:r>
              <a:rPr lang="en-GB"/>
              <a:t>Can be lonely</a:t>
            </a:r>
          </a:p>
          <a:p>
            <a:pPr lvl="0">
              <a:spcBef>
                <a:spcPts val="0"/>
              </a:spcBef>
              <a:buNone/>
            </a:pPr>
            <a:r>
              <a:rPr lang="en-GB"/>
              <a:t>Relentless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28650" y="273844"/>
            <a:ext cx="7886700" cy="994200"/>
          </a:xfrm>
          <a:prstGeom prst="rect">
            <a:avLst/>
          </a:prstGeom>
        </p:spPr>
        <p:txBody>
          <a:bodyPr wrap="square" lIns="91425" tIns="91425" rIns="91425" bIns="91425" anchor="ctr" anchorCtr="0">
            <a:noAutofit/>
          </a:bodyPr>
          <a:lstStyle/>
          <a:p>
            <a:pPr lvl="0">
              <a:spcBef>
                <a:spcPts val="0"/>
              </a:spcBef>
              <a:buNone/>
            </a:pPr>
            <a:r>
              <a:rPr lang="en-GB"/>
              <a:t>The experience of doing a PhD - Ugly</a:t>
            </a:r>
          </a:p>
        </p:txBody>
      </p:sp>
      <p:sp>
        <p:nvSpPr>
          <p:cNvPr id="179" name="Shape 179"/>
          <p:cNvSpPr txBox="1">
            <a:spLocks noGrp="1"/>
          </p:cNvSpPr>
          <p:nvPr>
            <p:ph type="body" idx="1"/>
          </p:nvPr>
        </p:nvSpPr>
        <p:spPr>
          <a:xfrm>
            <a:off x="628650" y="1369219"/>
            <a:ext cx="7886700" cy="3263400"/>
          </a:xfrm>
          <a:prstGeom prst="rect">
            <a:avLst/>
          </a:prstGeom>
        </p:spPr>
        <p:txBody>
          <a:bodyPr wrap="square" lIns="91425" tIns="91425" rIns="91425" bIns="91425" anchor="t" anchorCtr="0">
            <a:noAutofit/>
          </a:bodyPr>
          <a:lstStyle/>
          <a:p>
            <a:pPr lvl="0">
              <a:spcBef>
                <a:spcPts val="0"/>
              </a:spcBef>
              <a:buNone/>
            </a:pPr>
            <a:r>
              <a:rPr lang="en-GB"/>
              <a:t>Stressful moments</a:t>
            </a:r>
          </a:p>
          <a:p>
            <a:pPr lvl="0">
              <a:spcBef>
                <a:spcPts val="0"/>
              </a:spcBef>
              <a:buNone/>
            </a:pPr>
            <a:r>
              <a:rPr lang="en-GB"/>
              <a:t>Existential angst </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What to consider before you do this...</a:t>
            </a:r>
          </a:p>
        </p:txBody>
      </p:sp>
      <p:sp>
        <p:nvSpPr>
          <p:cNvPr id="185" name="Shape 185"/>
          <p:cNvSpPr txBox="1">
            <a:spLocks noGrp="1"/>
          </p:cNvSpPr>
          <p:nvPr>
            <p:ph type="body" idx="1"/>
          </p:nvPr>
        </p:nvSpPr>
        <p:spPr>
          <a:xfrm>
            <a:off x="387900" y="1489825"/>
            <a:ext cx="3999900" cy="3078900"/>
          </a:xfrm>
          <a:prstGeom prst="rect">
            <a:avLst/>
          </a:prstGeom>
        </p:spPr>
        <p:txBody>
          <a:bodyPr wrap="square" lIns="91425" tIns="91425" rIns="91425" bIns="91425" anchor="t" anchorCtr="0">
            <a:noAutofit/>
          </a:bodyPr>
          <a:lstStyle/>
          <a:p>
            <a:pPr lvl="0">
              <a:spcBef>
                <a:spcPts val="0"/>
              </a:spcBef>
              <a:buNone/>
            </a:pPr>
            <a:r>
              <a:rPr lang="en-GB" sz="2400"/>
              <a:t>Time commitment</a:t>
            </a:r>
          </a:p>
          <a:p>
            <a:pPr lvl="0">
              <a:spcBef>
                <a:spcPts val="0"/>
              </a:spcBef>
              <a:buNone/>
            </a:pPr>
            <a:r>
              <a:rPr lang="en-GB" sz="2400"/>
              <a:t>Work-life balance</a:t>
            </a:r>
          </a:p>
          <a:p>
            <a:pPr lvl="0">
              <a:spcBef>
                <a:spcPts val="0"/>
              </a:spcBef>
              <a:buNone/>
            </a:pPr>
            <a:r>
              <a:rPr lang="en-GB" sz="2400"/>
              <a:t>Passion for the topic</a:t>
            </a:r>
          </a:p>
          <a:p>
            <a:pPr lvl="0">
              <a:spcBef>
                <a:spcPts val="0"/>
              </a:spcBef>
              <a:buNone/>
            </a:pPr>
            <a:r>
              <a:rPr lang="en-GB" sz="2400"/>
              <a:t>Which university?</a:t>
            </a:r>
          </a:p>
          <a:p>
            <a:pPr lvl="0">
              <a:spcBef>
                <a:spcPts val="0"/>
              </a:spcBef>
              <a:buNone/>
            </a:pPr>
            <a:r>
              <a:rPr lang="en-GB" sz="2400"/>
              <a:t>Supervisors</a:t>
            </a:r>
          </a:p>
        </p:txBody>
      </p:sp>
      <p:sp>
        <p:nvSpPr>
          <p:cNvPr id="186" name="Shape 186"/>
          <p:cNvSpPr/>
          <p:nvPr/>
        </p:nvSpPr>
        <p:spPr>
          <a:xfrm>
            <a:off x="5279225" y="1860850"/>
            <a:ext cx="2857500" cy="1232400"/>
          </a:xfrm>
          <a:prstGeom prst="wedgeRectCallout">
            <a:avLst>
              <a:gd name="adj1" fmla="val 1647"/>
              <a:gd name="adj2" fmla="val 9021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GB"/>
              <a:t>Partner who plays a lot of video games?</a:t>
            </a:r>
          </a:p>
          <a:p>
            <a:pPr lvl="0">
              <a:spcBef>
                <a:spcPts val="0"/>
              </a:spcBef>
              <a:buNone/>
            </a:pPr>
            <a:r>
              <a:rPr lang="en-GB"/>
              <a:t>… it’s a good thing! </a:t>
            </a:r>
          </a:p>
        </p:txBody>
      </p:sp>
      <p:pic>
        <p:nvPicPr>
          <p:cNvPr id="187" name="Shape 187" descr="warcraft.jpg"/>
          <p:cNvPicPr preferRelativeResize="0"/>
          <p:nvPr/>
        </p:nvPicPr>
        <p:blipFill>
          <a:blip r:embed="rId3">
            <a:alphaModFix/>
          </a:blip>
          <a:stretch>
            <a:fillRect/>
          </a:stretch>
        </p:blipFill>
        <p:spPr>
          <a:xfrm>
            <a:off x="7024725" y="2532447"/>
            <a:ext cx="931725" cy="414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IMG_2683.jpg"/>
          <p:cNvPicPr preferRelativeResize="0"/>
          <p:nvPr/>
        </p:nvPicPr>
        <p:blipFill>
          <a:blip r:embed="rId3">
            <a:alphaModFix/>
          </a:blip>
          <a:stretch>
            <a:fillRect/>
          </a:stretch>
        </p:blipFill>
        <p:spPr>
          <a:xfrm>
            <a:off x="2886938" y="324988"/>
            <a:ext cx="3370127" cy="44935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28650" y="139025"/>
            <a:ext cx="7886700" cy="843300"/>
          </a:xfrm>
          <a:prstGeom prst="rect">
            <a:avLst/>
          </a:prstGeom>
        </p:spPr>
        <p:txBody>
          <a:bodyPr wrap="square" lIns="91425" tIns="91425" rIns="91425" bIns="91425" anchor="ctr" anchorCtr="0">
            <a:noAutofit/>
          </a:bodyPr>
          <a:lstStyle/>
          <a:p>
            <a:pPr lvl="0">
              <a:spcBef>
                <a:spcPts val="0"/>
              </a:spcBef>
              <a:buNone/>
            </a:pPr>
            <a:r>
              <a:rPr lang="en-GB"/>
              <a:t>Requirements, stages, outcomes at RMIT</a:t>
            </a:r>
          </a:p>
        </p:txBody>
      </p:sp>
      <p:sp>
        <p:nvSpPr>
          <p:cNvPr id="198" name="Shape 198"/>
          <p:cNvSpPr txBox="1">
            <a:spLocks noGrp="1"/>
          </p:cNvSpPr>
          <p:nvPr>
            <p:ph type="body" idx="1"/>
          </p:nvPr>
        </p:nvSpPr>
        <p:spPr>
          <a:xfrm>
            <a:off x="628650" y="880425"/>
            <a:ext cx="7886700" cy="3929400"/>
          </a:xfrm>
          <a:prstGeom prst="rect">
            <a:avLst/>
          </a:prstGeom>
        </p:spPr>
        <p:txBody>
          <a:bodyPr wrap="square" lIns="91425" tIns="91425" rIns="91425" bIns="91425" anchor="t" anchorCtr="0">
            <a:noAutofit/>
          </a:bodyPr>
          <a:lstStyle/>
          <a:p>
            <a:pPr marL="0" lvl="0" indent="0">
              <a:spcBef>
                <a:spcPts val="0"/>
              </a:spcBef>
              <a:buNone/>
            </a:pPr>
            <a:r>
              <a:rPr lang="en-GB" sz="1800" dirty="0"/>
              <a:t>Timing </a:t>
            </a:r>
          </a:p>
          <a:p>
            <a:pPr marL="457200" lvl="0" indent="-342900" rtl="0">
              <a:spcBef>
                <a:spcPts val="0"/>
              </a:spcBef>
              <a:spcAft>
                <a:spcPts val="0"/>
              </a:spcAft>
              <a:buSzPct val="100000"/>
            </a:pPr>
            <a:r>
              <a:rPr lang="en-GB" sz="1800" dirty="0"/>
              <a:t>PhD: 3 - 3.5 years full-time or 6 - 7 years part-time</a:t>
            </a:r>
          </a:p>
          <a:p>
            <a:pPr marL="457200" lvl="0" indent="-342900" rtl="0">
              <a:spcBef>
                <a:spcPts val="0"/>
              </a:spcBef>
              <a:spcAft>
                <a:spcPts val="0"/>
              </a:spcAft>
              <a:buSzPct val="100000"/>
            </a:pPr>
            <a:r>
              <a:rPr lang="en-GB" sz="1800" dirty="0"/>
              <a:t>Masters by research: 2 years full-time</a:t>
            </a:r>
          </a:p>
          <a:p>
            <a:pPr marL="457200" lvl="0" indent="-342900" rtl="0">
              <a:spcBef>
                <a:spcPts val="0"/>
              </a:spcBef>
              <a:spcAft>
                <a:spcPts val="0"/>
              </a:spcAft>
              <a:buSzPct val="100000"/>
            </a:pPr>
            <a:r>
              <a:rPr lang="en-GB" sz="1800" dirty="0"/>
              <a:t>Can take leave of absence</a:t>
            </a:r>
          </a:p>
          <a:p>
            <a:pPr marL="457200" lvl="0" indent="-342900" rtl="0">
              <a:spcBef>
                <a:spcPts val="0"/>
              </a:spcBef>
              <a:buSzPct val="100000"/>
            </a:pPr>
            <a:r>
              <a:rPr lang="en-GB" sz="1800" dirty="0"/>
              <a:t>Can change time fraction</a:t>
            </a:r>
          </a:p>
          <a:p>
            <a:pPr marL="0" lvl="0" indent="0" rtl="0">
              <a:spcBef>
                <a:spcPts val="0"/>
              </a:spcBef>
              <a:buNone/>
            </a:pPr>
            <a:r>
              <a:rPr lang="en-GB" sz="1800" dirty="0"/>
              <a:t>Cost</a:t>
            </a:r>
          </a:p>
          <a:p>
            <a:pPr marL="457200" lvl="0" indent="-342900">
              <a:spcBef>
                <a:spcPts val="0"/>
              </a:spcBef>
              <a:buSzPct val="100000"/>
            </a:pPr>
            <a:r>
              <a:rPr lang="en-GB" sz="1800" dirty="0"/>
              <a:t>The Government’s Research Training Program (RTP) provides a Fee Offset Scholarship to Australian citizens and permanent residents and New Zealand citizens. This scholarship does not provide any form of payment to candidates. It simply funds the place in a research program for all Australian citizens and permanent residents and New Zealand citizens.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Session Outline</a:t>
            </a:r>
          </a:p>
        </p:txBody>
      </p:sp>
      <p:sp>
        <p:nvSpPr>
          <p:cNvPr id="84" name="Shape 8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n-GB"/>
              <a:t>Summary of our own PhD research</a:t>
            </a:r>
          </a:p>
          <a:p>
            <a:pPr lvl="0">
              <a:spcBef>
                <a:spcPts val="0"/>
              </a:spcBef>
              <a:buNone/>
            </a:pPr>
            <a:r>
              <a:rPr lang="en-GB"/>
              <a:t>Exploring the experience of PhD study</a:t>
            </a:r>
          </a:p>
          <a:p>
            <a:pPr lvl="0">
              <a:spcBef>
                <a:spcPts val="0"/>
              </a:spcBef>
              <a:buNone/>
            </a:pPr>
            <a:r>
              <a:rPr lang="en-GB"/>
              <a:t>Requirements, stages &amp; outcomes of PhD study</a:t>
            </a:r>
          </a:p>
          <a:p>
            <a:pPr lvl="0">
              <a:spcBef>
                <a:spcPts val="0"/>
              </a:spcBef>
              <a:buNone/>
            </a:pPr>
            <a:r>
              <a:rPr lang="en-GB"/>
              <a:t>Areas of research that suit doctoral study</a:t>
            </a:r>
          </a:p>
          <a:p>
            <a:pPr lvl="0">
              <a:spcBef>
                <a:spcPts val="0"/>
              </a:spcBef>
              <a:buNone/>
            </a:pPr>
            <a:r>
              <a:rPr lang="en-GB"/>
              <a:t>Recent completions within the Australian GLAMR sector</a:t>
            </a:r>
          </a:p>
          <a:p>
            <a:pPr lvl="0">
              <a:spcBef>
                <a:spcPts val="0"/>
              </a:spcBef>
              <a:buNone/>
            </a:pPr>
            <a:r>
              <a:rPr lang="en-GB"/>
              <a:t>Activity: Developing research 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28650" y="273844"/>
            <a:ext cx="7886700" cy="994200"/>
          </a:xfrm>
          <a:prstGeom prst="rect">
            <a:avLst/>
          </a:prstGeom>
        </p:spPr>
        <p:txBody>
          <a:bodyPr wrap="square" lIns="91425" tIns="91425" rIns="91425" bIns="91425" anchor="ctr" anchorCtr="0">
            <a:noAutofit/>
          </a:bodyPr>
          <a:lstStyle/>
          <a:p>
            <a:pPr lvl="0">
              <a:spcBef>
                <a:spcPts val="0"/>
              </a:spcBef>
              <a:buNone/>
            </a:pPr>
            <a:r>
              <a:rPr lang="en-GB"/>
              <a:t>How to apply - RMIT University</a:t>
            </a:r>
          </a:p>
        </p:txBody>
      </p:sp>
      <p:sp>
        <p:nvSpPr>
          <p:cNvPr id="204" name="Shape 204"/>
          <p:cNvSpPr txBox="1">
            <a:spLocks noGrp="1"/>
          </p:cNvSpPr>
          <p:nvPr>
            <p:ph type="body" idx="1"/>
          </p:nvPr>
        </p:nvSpPr>
        <p:spPr>
          <a:xfrm>
            <a:off x="628650" y="1369219"/>
            <a:ext cx="7886700" cy="3263400"/>
          </a:xfrm>
          <a:prstGeom prst="rect">
            <a:avLst/>
          </a:prstGeom>
        </p:spPr>
        <p:txBody>
          <a:bodyPr wrap="square" lIns="91425" tIns="91425" rIns="91425" bIns="91425" anchor="t" anchorCtr="0">
            <a:noAutofit/>
          </a:bodyPr>
          <a:lstStyle/>
          <a:p>
            <a:pPr lvl="0">
              <a:spcBef>
                <a:spcPts val="0"/>
              </a:spcBef>
              <a:buNone/>
            </a:pPr>
            <a:r>
              <a:rPr lang="en-GB"/>
              <a:t>• Check your eligibility </a:t>
            </a:r>
          </a:p>
          <a:p>
            <a:pPr lvl="0">
              <a:spcBef>
                <a:spcPts val="0"/>
              </a:spcBef>
              <a:buNone/>
            </a:pPr>
            <a:r>
              <a:rPr lang="en-GB"/>
              <a:t>• Prepare a research proposal </a:t>
            </a:r>
          </a:p>
          <a:p>
            <a:pPr lvl="0">
              <a:spcBef>
                <a:spcPts val="0"/>
              </a:spcBef>
              <a:buNone/>
            </a:pPr>
            <a:r>
              <a:rPr lang="en-GB"/>
              <a:t>• Find your supervisors </a:t>
            </a:r>
          </a:p>
          <a:p>
            <a:pPr lvl="0">
              <a:spcBef>
                <a:spcPts val="0"/>
              </a:spcBef>
              <a:buNone/>
            </a:pPr>
            <a:r>
              <a:rPr lang="en-GB"/>
              <a:t>• Apply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268750" y="157550"/>
            <a:ext cx="7497600" cy="352200"/>
          </a:xfrm>
          <a:prstGeom prst="rect">
            <a:avLst/>
          </a:prstGeom>
          <a:noFill/>
          <a:ln>
            <a:noFill/>
          </a:ln>
        </p:spPr>
        <p:txBody>
          <a:bodyPr wrap="square" lIns="91425" tIns="91425" rIns="91425" bIns="91425" anchor="t" anchorCtr="0">
            <a:noAutofit/>
          </a:bodyPr>
          <a:lstStyle/>
          <a:p>
            <a:pPr lvl="0">
              <a:spcBef>
                <a:spcPts val="0"/>
              </a:spcBef>
              <a:buNone/>
            </a:pPr>
            <a:r>
              <a:rPr lang="en-GB" sz="3000">
                <a:solidFill>
                  <a:srgbClr val="FFFFFF"/>
                </a:solidFill>
              </a:rPr>
              <a:t>PhD Entry Requirements - RMIT University</a:t>
            </a:r>
          </a:p>
        </p:txBody>
      </p:sp>
      <p:sp>
        <p:nvSpPr>
          <p:cNvPr id="210" name="Shape 210"/>
          <p:cNvSpPr txBox="1"/>
          <p:nvPr/>
        </p:nvSpPr>
        <p:spPr>
          <a:xfrm>
            <a:off x="250225" y="713600"/>
            <a:ext cx="8748600" cy="4356000"/>
          </a:xfrm>
          <a:prstGeom prst="rect">
            <a:avLst/>
          </a:prstGeom>
          <a:noFill/>
          <a:ln>
            <a:noFill/>
          </a:ln>
        </p:spPr>
        <p:txBody>
          <a:bodyPr wrap="square" lIns="91425" tIns="91425" rIns="91425" bIns="91425" anchor="t" anchorCtr="0">
            <a:noAutofit/>
          </a:bodyPr>
          <a:lstStyle/>
          <a:p>
            <a:pPr lvl="0">
              <a:spcBef>
                <a:spcPts val="0"/>
              </a:spcBef>
              <a:buNone/>
            </a:pPr>
            <a:r>
              <a:rPr lang="en-GB">
                <a:solidFill>
                  <a:srgbClr val="FFFFFF"/>
                </a:solidFill>
              </a:rPr>
              <a:t>The minimum requirements for admission to a PhD program are: </a:t>
            </a:r>
          </a:p>
          <a:p>
            <a:pPr lvl="0">
              <a:spcBef>
                <a:spcPts val="0"/>
              </a:spcBef>
              <a:buNone/>
            </a:pPr>
            <a:endParaRPr>
              <a:solidFill>
                <a:srgbClr val="FFFFFF"/>
              </a:solidFill>
            </a:endParaRPr>
          </a:p>
          <a:p>
            <a:pPr marL="457200" lvl="0" indent="-228600">
              <a:spcBef>
                <a:spcPts val="0"/>
              </a:spcBef>
              <a:buClr>
                <a:srgbClr val="FFFFFF"/>
              </a:buClr>
              <a:buChar char="●"/>
            </a:pPr>
            <a:r>
              <a:rPr lang="en-GB">
                <a:solidFill>
                  <a:srgbClr val="FFFFFF"/>
                </a:solidFill>
              </a:rPr>
              <a:t>a bachelor's degree requiring at least </a:t>
            </a:r>
            <a:r>
              <a:rPr lang="en-GB">
                <a:solidFill>
                  <a:schemeClr val="accent6"/>
                </a:solidFill>
              </a:rPr>
              <a:t>four years of full-time study in a relevant discipline</a:t>
            </a:r>
            <a:r>
              <a:rPr lang="en-GB">
                <a:solidFill>
                  <a:srgbClr val="FFFFFF"/>
                </a:solidFill>
              </a:rPr>
              <a:t> </a:t>
            </a:r>
            <a:r>
              <a:rPr lang="en-GB">
                <a:solidFill>
                  <a:schemeClr val="accent6"/>
                </a:solidFill>
              </a:rPr>
              <a:t>awarded with honours.</a:t>
            </a:r>
            <a:r>
              <a:rPr lang="en-GB">
                <a:solidFill>
                  <a:srgbClr val="FFFFFF"/>
                </a:solidFill>
              </a:rPr>
              <a:t> The degree should include a research component comprised of a thesis, other research projects or research methodology subjects that constitute at least 25% of a full time (or part time equivalent) academic year. The applicant must have achieved at least a distinction average in the final year; or</a:t>
            </a:r>
          </a:p>
          <a:p>
            <a:pPr lvl="0">
              <a:spcBef>
                <a:spcPts val="0"/>
              </a:spcBef>
              <a:buNone/>
            </a:pPr>
            <a:endParaRPr>
              <a:solidFill>
                <a:srgbClr val="FFFFFF"/>
              </a:solidFill>
            </a:endParaRPr>
          </a:p>
          <a:p>
            <a:pPr marL="457200" lvl="0" indent="-228600" rtl="0">
              <a:spcBef>
                <a:spcPts val="0"/>
              </a:spcBef>
              <a:buClr>
                <a:srgbClr val="FFFFFF"/>
              </a:buClr>
              <a:buChar char="●"/>
            </a:pPr>
            <a:r>
              <a:rPr lang="en-GB">
                <a:solidFill>
                  <a:srgbClr val="FFFFFF"/>
                </a:solidFill>
              </a:rPr>
              <a:t>a master's degree that includes a research component comprised of at least 25% of a full time (or part time equivalent) academic year with an overall distinction average or a master's degree without a research component with at least a high distinction average; or</a:t>
            </a:r>
          </a:p>
          <a:p>
            <a:pPr lvl="0" rtl="0">
              <a:spcBef>
                <a:spcPts val="0"/>
              </a:spcBef>
              <a:buNone/>
            </a:pPr>
            <a:endParaRPr>
              <a:solidFill>
                <a:srgbClr val="FFFFFF"/>
              </a:solidFill>
            </a:endParaRPr>
          </a:p>
          <a:p>
            <a:pPr marL="457200" lvl="0" indent="-228600" rtl="0">
              <a:spcBef>
                <a:spcPts val="0"/>
              </a:spcBef>
              <a:buClr>
                <a:srgbClr val="FFFFFF"/>
              </a:buClr>
              <a:buChar char="●"/>
            </a:pPr>
            <a:r>
              <a:rPr lang="en-GB">
                <a:solidFill>
                  <a:srgbClr val="FFFFFF"/>
                </a:solidFill>
              </a:rPr>
              <a:t>evidence of appropriate academic qualifications and/or experience that satisfies the Associate Deputy Vice-Chancellor, Research Training and Development or nominee that the applicant has developed knowledge of the field of study or cognate field and the potential for research sufficient to undertake the proposed program.</a:t>
            </a:r>
          </a:p>
          <a:p>
            <a:pPr lvl="0" rtl="0">
              <a:spcBef>
                <a:spcPts val="0"/>
              </a:spcBef>
              <a:buNone/>
            </a:pPr>
            <a:endParaRPr>
              <a:solidFill>
                <a:srgbClr val="FFFFFF"/>
              </a:solidFill>
            </a:endParaRPr>
          </a:p>
          <a:p>
            <a:pPr marL="457200" lvl="0" indent="-228600">
              <a:spcBef>
                <a:spcPts val="0"/>
              </a:spcBef>
              <a:buClr>
                <a:srgbClr val="FFFFFF"/>
              </a:buClr>
              <a:buChar char="●"/>
            </a:pPr>
            <a:r>
              <a:rPr lang="en-GB">
                <a:solidFill>
                  <a:srgbClr val="FFFFFF"/>
                </a:solidFill>
              </a:rPr>
              <a:t>At RMIT a grade of Distinction represents academic achievement of 70% or higher and a High Distinction is 80% or higher.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87900" y="124375"/>
            <a:ext cx="8368200" cy="686100"/>
          </a:xfrm>
          <a:prstGeom prst="rect">
            <a:avLst/>
          </a:prstGeom>
        </p:spPr>
        <p:txBody>
          <a:bodyPr wrap="square" lIns="91425" tIns="91425" rIns="91425" bIns="91425" anchor="b" anchorCtr="0">
            <a:noAutofit/>
          </a:bodyPr>
          <a:lstStyle/>
          <a:p>
            <a:pPr lvl="0">
              <a:spcBef>
                <a:spcPts val="0"/>
              </a:spcBef>
              <a:buNone/>
            </a:pPr>
            <a:r>
              <a:rPr lang="en-GB"/>
              <a:t>Alternative entry - RMIT University</a:t>
            </a:r>
          </a:p>
        </p:txBody>
      </p:sp>
      <p:sp>
        <p:nvSpPr>
          <p:cNvPr id="216" name="Shape 216"/>
          <p:cNvSpPr txBox="1">
            <a:spLocks noGrp="1"/>
          </p:cNvSpPr>
          <p:nvPr>
            <p:ph type="body" idx="1"/>
          </p:nvPr>
        </p:nvSpPr>
        <p:spPr>
          <a:xfrm>
            <a:off x="387900" y="861875"/>
            <a:ext cx="8368200" cy="3706800"/>
          </a:xfrm>
          <a:prstGeom prst="rect">
            <a:avLst/>
          </a:prstGeom>
        </p:spPr>
        <p:txBody>
          <a:bodyPr wrap="square" lIns="91425" tIns="91425" rIns="91425" bIns="91425" anchor="t" anchorCtr="0">
            <a:noAutofit/>
          </a:bodyPr>
          <a:lstStyle/>
          <a:p>
            <a:pPr lvl="0">
              <a:spcBef>
                <a:spcPts val="0"/>
              </a:spcBef>
              <a:buNone/>
            </a:pPr>
            <a:r>
              <a:rPr lang="en-GB" sz="1400">
                <a:solidFill>
                  <a:schemeClr val="accent6"/>
                </a:solidFill>
              </a:rPr>
              <a:t>Enrol in a Research Masters Degree and upgrade to PhD at the end of year one</a:t>
            </a:r>
          </a:p>
          <a:p>
            <a:pPr lvl="0">
              <a:spcBef>
                <a:spcPts val="0"/>
              </a:spcBef>
              <a:buNone/>
            </a:pPr>
            <a:r>
              <a:rPr lang="en-GB" sz="1400"/>
              <a:t>Entry to Master’s requirements:</a:t>
            </a:r>
          </a:p>
          <a:p>
            <a:pPr marL="457200" lvl="0" indent="-317500" rtl="0">
              <a:spcBef>
                <a:spcPts val="0"/>
              </a:spcBef>
              <a:spcAft>
                <a:spcPts val="0"/>
              </a:spcAft>
              <a:buSzPct val="100000"/>
            </a:pPr>
            <a:r>
              <a:rPr lang="en-GB" sz="1400"/>
              <a:t>a bachelor's degree requiring at least four years of full-time study in a relevant discipline awarded with honours. The degree should include a research component comprised of a thesis, other research projects or research methodology subjects that constitute at least 25% of a full time (or part time equivalent) academic year. The applicant must have achieved at least a credit average in the final year; or</a:t>
            </a:r>
          </a:p>
          <a:p>
            <a:pPr marL="457200" lvl="0" indent="-317500" rtl="0">
              <a:spcBef>
                <a:spcPts val="0"/>
              </a:spcBef>
              <a:spcAft>
                <a:spcPts val="0"/>
              </a:spcAft>
              <a:buSzPct val="100000"/>
            </a:pPr>
            <a:r>
              <a:rPr lang="en-GB" sz="1400"/>
              <a:t>evidence of appropriate academic qualifications and/or experience that satisfies the Associate Deputy Vice-Chancellor, Research Training and Development or nominee that the applicant has developed knowledge of the field of study or cognate field and the potential for research sufficient to undertake the proposed program.</a:t>
            </a:r>
          </a:p>
          <a:p>
            <a:pPr marL="457200" lvl="0" indent="-317500">
              <a:spcBef>
                <a:spcPts val="0"/>
              </a:spcBef>
              <a:buSzPct val="100000"/>
            </a:pPr>
            <a:r>
              <a:rPr lang="en-GB" sz="1400"/>
              <a:t>At RMIT a grade of Credit represents academic achievement of 60% or higher.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RMIT - Milestones</a:t>
            </a:r>
          </a:p>
        </p:txBody>
      </p:sp>
      <p:sp>
        <p:nvSpPr>
          <p:cNvPr id="222" name="Shape 222"/>
          <p:cNvSpPr txBox="1">
            <a:spLocks noGrp="1"/>
          </p:cNvSpPr>
          <p:nvPr>
            <p:ph type="body" idx="1"/>
          </p:nvPr>
        </p:nvSpPr>
        <p:spPr>
          <a:xfrm>
            <a:off x="387900" y="1334525"/>
            <a:ext cx="8368200" cy="3391800"/>
          </a:xfrm>
          <a:prstGeom prst="rect">
            <a:avLst/>
          </a:prstGeom>
        </p:spPr>
        <p:txBody>
          <a:bodyPr wrap="square" lIns="91425" tIns="91425" rIns="91425" bIns="91425" anchor="t" anchorCtr="0">
            <a:noAutofit/>
          </a:bodyPr>
          <a:lstStyle/>
          <a:p>
            <a:pPr lvl="0">
              <a:spcBef>
                <a:spcPts val="0"/>
              </a:spcBef>
              <a:buNone/>
            </a:pPr>
            <a:r>
              <a:rPr lang="en-GB"/>
              <a:t>3 Milestone reviews</a:t>
            </a:r>
          </a:p>
          <a:p>
            <a:pPr marL="457200" lvl="0" indent="-342900" rtl="0">
              <a:spcBef>
                <a:spcPts val="0"/>
              </a:spcBef>
              <a:spcAft>
                <a:spcPts val="0"/>
              </a:spcAft>
            </a:pPr>
            <a:r>
              <a:rPr lang="en-GB"/>
              <a:t>1st (Confirmation)</a:t>
            </a:r>
          </a:p>
          <a:p>
            <a:pPr marL="457200" lvl="0" indent="-342900" rtl="0">
              <a:spcBef>
                <a:spcPts val="0"/>
              </a:spcBef>
              <a:spcAft>
                <a:spcPts val="0"/>
              </a:spcAft>
            </a:pPr>
            <a:r>
              <a:rPr lang="en-GB"/>
              <a:t>2nd (Mid-candidature)</a:t>
            </a:r>
          </a:p>
          <a:p>
            <a:pPr marL="457200" lvl="0" indent="-342900" rtl="0">
              <a:spcBef>
                <a:spcPts val="0"/>
              </a:spcBef>
            </a:pPr>
            <a:r>
              <a:rPr lang="en-GB"/>
              <a:t>3rd (Completion)</a:t>
            </a:r>
          </a:p>
          <a:p>
            <a:pPr lvl="0" rtl="0">
              <a:spcBef>
                <a:spcPts val="0"/>
              </a:spcBef>
              <a:buNone/>
            </a:pPr>
            <a:r>
              <a:rPr lang="en-GB"/>
              <a:t>Each requires submission of substantial written work</a:t>
            </a:r>
          </a:p>
          <a:p>
            <a:pPr lvl="0" rtl="0">
              <a:spcBef>
                <a:spcPts val="0"/>
              </a:spcBef>
              <a:buNone/>
            </a:pPr>
            <a:r>
              <a:rPr lang="en-GB"/>
              <a:t>Presentation to a panel of academics each time</a:t>
            </a:r>
          </a:p>
          <a:p>
            <a:pPr lvl="0">
              <a:spcBef>
                <a:spcPts val="0"/>
              </a:spcBef>
              <a:buNone/>
            </a:pPr>
            <a:r>
              <a:rPr lang="en-GB"/>
              <a:t>They ensure you are on track and that your research is of a sufficiently high standard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RMIT - Examination process</a:t>
            </a:r>
          </a:p>
        </p:txBody>
      </p:sp>
      <p:sp>
        <p:nvSpPr>
          <p:cNvPr id="228" name="Shape 22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n-GB"/>
              <a:t>Completed thesis sent to examination</a:t>
            </a:r>
          </a:p>
          <a:p>
            <a:pPr marL="457200" lvl="0" indent="-342900" rtl="0">
              <a:spcBef>
                <a:spcPts val="0"/>
              </a:spcBef>
              <a:spcAft>
                <a:spcPts val="0"/>
              </a:spcAft>
            </a:pPr>
            <a:r>
              <a:rPr lang="en-GB"/>
              <a:t>Two examiners (secret!)</a:t>
            </a:r>
          </a:p>
          <a:p>
            <a:pPr marL="457200" lvl="0" indent="-342900">
              <a:spcBef>
                <a:spcPts val="0"/>
              </a:spcBef>
            </a:pPr>
            <a:r>
              <a:rPr lang="en-GB"/>
              <a:t>Four result options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descr="IMG_2682.jpg"/>
          <p:cNvPicPr preferRelativeResize="0"/>
          <p:nvPr/>
        </p:nvPicPr>
        <p:blipFill>
          <a:blip r:embed="rId3">
            <a:alphaModFix/>
          </a:blip>
          <a:stretch>
            <a:fillRect/>
          </a:stretch>
        </p:blipFill>
        <p:spPr>
          <a:xfrm>
            <a:off x="2757488" y="152400"/>
            <a:ext cx="3629027" cy="4838702"/>
          </a:xfrm>
          <a:prstGeom prst="rect">
            <a:avLst/>
          </a:prstGeom>
          <a:noFill/>
          <a:ln>
            <a:noFill/>
          </a:ln>
        </p:spPr>
      </p:pic>
      <p:sp>
        <p:nvSpPr>
          <p:cNvPr id="234" name="Shape 234"/>
          <p:cNvSpPr/>
          <p:nvPr/>
        </p:nvSpPr>
        <p:spPr>
          <a:xfrm>
            <a:off x="3540200" y="4263075"/>
            <a:ext cx="528250" cy="64875"/>
          </a:xfrm>
          <a:prstGeom prst="flowChartProcess">
            <a:avLst/>
          </a:prstGeom>
          <a:solidFill>
            <a:srgbClr val="CCCCCC"/>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5" name="Shape 235"/>
          <p:cNvSpPr txBox="1"/>
          <p:nvPr/>
        </p:nvSpPr>
        <p:spPr>
          <a:xfrm>
            <a:off x="185350" y="472650"/>
            <a:ext cx="2085300" cy="1084200"/>
          </a:xfrm>
          <a:prstGeom prst="rect">
            <a:avLst/>
          </a:prstGeom>
          <a:noFill/>
          <a:ln>
            <a:noFill/>
          </a:ln>
        </p:spPr>
        <p:txBody>
          <a:bodyPr wrap="square" lIns="91425" tIns="91425" rIns="91425" bIns="91425" anchor="t" anchorCtr="0">
            <a:noAutofit/>
          </a:bodyPr>
          <a:lstStyle/>
          <a:p>
            <a:pPr lvl="0">
              <a:spcBef>
                <a:spcPts val="0"/>
              </a:spcBef>
              <a:buNone/>
            </a:pPr>
            <a:r>
              <a:rPr lang="en-GB" sz="1800">
                <a:solidFill>
                  <a:schemeClr val="accent5"/>
                </a:solidFill>
              </a:rPr>
              <a:t>Results of examination options</a:t>
            </a:r>
          </a:p>
        </p:txBody>
      </p:sp>
      <p:cxnSp>
        <p:nvCxnSpPr>
          <p:cNvPr id="236" name="Shape 236"/>
          <p:cNvCxnSpPr/>
          <p:nvPr/>
        </p:nvCxnSpPr>
        <p:spPr>
          <a:xfrm>
            <a:off x="695075" y="2029600"/>
            <a:ext cx="1640400" cy="0"/>
          </a:xfrm>
          <a:prstGeom prst="straightConnector1">
            <a:avLst/>
          </a:prstGeom>
          <a:noFill/>
          <a:ln w="76200" cap="flat" cmpd="sng">
            <a:solidFill>
              <a:schemeClr val="accent6"/>
            </a:solidFill>
            <a:prstDash val="solid"/>
            <a:round/>
            <a:headEnd type="none" w="lg" len="lg"/>
            <a:tailEnd type="triangle" w="lg" len="lg"/>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GB" sz="2400"/>
              <a:t>CSU - Application </a:t>
            </a:r>
          </a:p>
        </p:txBody>
      </p:sp>
      <p:sp>
        <p:nvSpPr>
          <p:cNvPr id="242" name="Shape 242"/>
          <p:cNvSpPr txBox="1">
            <a:spLocks noGrp="1"/>
          </p:cNvSpPr>
          <p:nvPr>
            <p:ph type="body" idx="1"/>
          </p:nvPr>
        </p:nvSpPr>
        <p:spPr>
          <a:xfrm>
            <a:off x="387900" y="1414475"/>
            <a:ext cx="8368200" cy="2997600"/>
          </a:xfrm>
          <a:prstGeom prst="rect">
            <a:avLst/>
          </a:prstGeom>
        </p:spPr>
        <p:txBody>
          <a:bodyPr wrap="square" lIns="91425" tIns="91425" rIns="91425" bIns="91425" anchor="t" anchorCtr="0">
            <a:noAutofit/>
          </a:bodyPr>
          <a:lstStyle/>
          <a:p>
            <a:pPr marL="457200" lvl="0" indent="-342900" rtl="0">
              <a:lnSpc>
                <a:spcPct val="90000"/>
              </a:lnSpc>
              <a:spcBef>
                <a:spcPts val="800"/>
              </a:spcBef>
              <a:spcAft>
                <a:spcPts val="0"/>
              </a:spcAft>
            </a:pPr>
            <a:r>
              <a:rPr lang="en-GB"/>
              <a:t>Identify your research passion</a:t>
            </a:r>
          </a:p>
          <a:p>
            <a:pPr marL="457200" lvl="0" indent="-342900" rtl="0">
              <a:lnSpc>
                <a:spcPct val="90000"/>
              </a:lnSpc>
              <a:spcBef>
                <a:spcPts val="0"/>
              </a:spcBef>
              <a:spcAft>
                <a:spcPts val="0"/>
              </a:spcAft>
            </a:pPr>
            <a:r>
              <a:rPr lang="en-GB"/>
              <a:t>Review the requirements</a:t>
            </a:r>
          </a:p>
          <a:p>
            <a:pPr marL="457200" lvl="0" indent="-342900" rtl="0">
              <a:lnSpc>
                <a:spcPct val="90000"/>
              </a:lnSpc>
              <a:spcBef>
                <a:spcPts val="0"/>
              </a:spcBef>
              <a:spcAft>
                <a:spcPts val="0"/>
              </a:spcAft>
            </a:pPr>
            <a:r>
              <a:rPr lang="en-GB"/>
              <a:t>Review the staff profiles page</a:t>
            </a:r>
          </a:p>
          <a:p>
            <a:pPr marL="457200" lvl="0" indent="-342900" rtl="0">
              <a:lnSpc>
                <a:spcPct val="90000"/>
              </a:lnSpc>
              <a:spcBef>
                <a:spcPts val="0"/>
              </a:spcBef>
              <a:spcAft>
                <a:spcPts val="0"/>
              </a:spcAft>
            </a:pPr>
            <a:r>
              <a:rPr lang="en-GB"/>
              <a:t>Contact the School of Information Studies HDR Coordinator(s) for details</a:t>
            </a:r>
          </a:p>
          <a:p>
            <a:pPr marL="457200" lvl="0" indent="-342900" rtl="0">
              <a:lnSpc>
                <a:spcPct val="90000"/>
              </a:lnSpc>
              <a:spcBef>
                <a:spcPts val="0"/>
              </a:spcBef>
              <a:spcAft>
                <a:spcPts val="0"/>
              </a:spcAft>
            </a:pPr>
            <a:r>
              <a:rPr lang="en-GB"/>
              <a:t>Prepare for interview with potential supervisors</a:t>
            </a:r>
          </a:p>
          <a:p>
            <a:pPr marL="457200" lvl="0" indent="-342900" rtl="0">
              <a:lnSpc>
                <a:spcPct val="90000"/>
              </a:lnSpc>
              <a:spcBef>
                <a:spcPts val="0"/>
              </a:spcBef>
            </a:pPr>
            <a:r>
              <a:rPr lang="en-GB"/>
              <a:t>Apply for formal admission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28650" y="139025"/>
            <a:ext cx="7886700" cy="843300"/>
          </a:xfrm>
          <a:prstGeom prst="rect">
            <a:avLst/>
          </a:prstGeom>
        </p:spPr>
        <p:txBody>
          <a:bodyPr wrap="square" lIns="91425" tIns="91425" rIns="91425" bIns="91425" anchor="ctr" anchorCtr="0">
            <a:noAutofit/>
          </a:bodyPr>
          <a:lstStyle/>
          <a:p>
            <a:pPr lvl="0" rtl="0">
              <a:spcBef>
                <a:spcPts val="0"/>
              </a:spcBef>
              <a:buNone/>
            </a:pPr>
            <a:r>
              <a:rPr lang="en-GB" sz="2400">
                <a:latin typeface="Roboto Slab"/>
                <a:ea typeface="Roboto Slab"/>
                <a:cs typeface="Roboto Slab"/>
                <a:sym typeface="Roboto Slab"/>
              </a:rPr>
              <a:t>CSU - Timing and cost</a:t>
            </a:r>
          </a:p>
        </p:txBody>
      </p:sp>
      <p:sp>
        <p:nvSpPr>
          <p:cNvPr id="248" name="Shape 248"/>
          <p:cNvSpPr txBox="1">
            <a:spLocks noGrp="1"/>
          </p:cNvSpPr>
          <p:nvPr>
            <p:ph type="body" idx="1"/>
          </p:nvPr>
        </p:nvSpPr>
        <p:spPr>
          <a:xfrm>
            <a:off x="628650" y="880425"/>
            <a:ext cx="7736700" cy="3929400"/>
          </a:xfrm>
          <a:prstGeom prst="rect">
            <a:avLst/>
          </a:prstGeom>
        </p:spPr>
        <p:txBody>
          <a:bodyPr wrap="square" lIns="91425" tIns="91425" rIns="91425" bIns="91425" anchor="t" anchorCtr="0">
            <a:noAutofit/>
          </a:bodyPr>
          <a:lstStyle/>
          <a:p>
            <a:pPr marL="0" lvl="0" indent="0" rtl="0">
              <a:spcBef>
                <a:spcPts val="0"/>
              </a:spcBef>
              <a:buNone/>
            </a:pPr>
            <a:r>
              <a:rPr lang="en-GB" sz="1800">
                <a:latin typeface="Roboto"/>
                <a:ea typeface="Roboto"/>
                <a:cs typeface="Roboto"/>
                <a:sym typeface="Roboto"/>
              </a:rPr>
              <a:t>Timing </a:t>
            </a:r>
          </a:p>
          <a:p>
            <a:pPr marL="457200" lvl="0" indent="-342900" rtl="0">
              <a:spcBef>
                <a:spcPts val="0"/>
              </a:spcBef>
              <a:spcAft>
                <a:spcPts val="0"/>
              </a:spcAft>
              <a:buSzPct val="100000"/>
              <a:buFont typeface="Roboto"/>
            </a:pPr>
            <a:r>
              <a:rPr lang="en-GB" sz="1800">
                <a:latin typeface="Roboto"/>
                <a:ea typeface="Roboto"/>
                <a:cs typeface="Roboto"/>
                <a:sym typeface="Roboto"/>
              </a:rPr>
              <a:t>What Jane said… 6 years minimum for part-time candidates  </a:t>
            </a:r>
          </a:p>
          <a:p>
            <a:pPr marL="457200" lvl="0" indent="-342900" rtl="0">
              <a:spcBef>
                <a:spcPts val="0"/>
              </a:spcBef>
              <a:spcAft>
                <a:spcPts val="0"/>
              </a:spcAft>
              <a:buSzPct val="100000"/>
              <a:buFont typeface="Roboto"/>
            </a:pPr>
            <a:r>
              <a:rPr lang="en-GB" sz="1800">
                <a:latin typeface="Roboto"/>
                <a:ea typeface="Roboto"/>
                <a:cs typeface="Roboto"/>
                <a:sym typeface="Roboto"/>
              </a:rPr>
              <a:t>You arrange your supervisory schedule with your Supervisors </a:t>
            </a:r>
          </a:p>
          <a:p>
            <a:pPr marL="457200" lvl="0" indent="-342900" rtl="0">
              <a:spcBef>
                <a:spcPts val="0"/>
              </a:spcBef>
              <a:spcAft>
                <a:spcPts val="0"/>
              </a:spcAft>
              <a:buSzPct val="100000"/>
              <a:buFont typeface="Roboto"/>
            </a:pPr>
            <a:r>
              <a:rPr lang="en-GB" sz="1800">
                <a:latin typeface="Roboto"/>
                <a:ea typeface="Roboto"/>
                <a:cs typeface="Roboto"/>
                <a:sym typeface="Roboto"/>
              </a:rPr>
              <a:t>6 monthly check-ups via automated online system with alerts if any party thinks you’re not up to scratch </a:t>
            </a:r>
          </a:p>
          <a:p>
            <a:pPr marL="457200" lvl="0" indent="-342900" rtl="0">
              <a:spcBef>
                <a:spcPts val="0"/>
              </a:spcBef>
              <a:buSzPct val="100000"/>
              <a:buFont typeface="Roboto"/>
            </a:pPr>
            <a:r>
              <a:rPr lang="en-GB" sz="1800">
                <a:latin typeface="Roboto"/>
                <a:ea typeface="Roboto"/>
                <a:cs typeface="Roboto"/>
                <a:sym typeface="Roboto"/>
              </a:rPr>
              <a:t>Research Retreat (School of Info Studies), Faculty Symposium, </a:t>
            </a:r>
          </a:p>
          <a:p>
            <a:pPr marL="0" lvl="0" indent="0" rtl="0">
              <a:spcBef>
                <a:spcPts val="0"/>
              </a:spcBef>
              <a:buNone/>
            </a:pPr>
            <a:r>
              <a:rPr lang="en-GB" sz="1800">
                <a:latin typeface="Roboto"/>
                <a:ea typeface="Roboto"/>
                <a:cs typeface="Roboto"/>
                <a:sym typeface="Roboto"/>
              </a:rPr>
              <a:t>Cost</a:t>
            </a:r>
          </a:p>
          <a:p>
            <a:pPr marL="457200" lvl="0" indent="-342900" rtl="0">
              <a:spcBef>
                <a:spcPts val="0"/>
              </a:spcBef>
              <a:buSzPct val="100000"/>
              <a:buFont typeface="Roboto"/>
            </a:pPr>
            <a:r>
              <a:rPr lang="en-GB" sz="1800">
                <a:latin typeface="Roboto"/>
                <a:ea typeface="Roboto"/>
                <a:cs typeface="Roboto"/>
                <a:sym typeface="Roboto"/>
              </a:rPr>
              <a:t>What Jane said, PLUS! Operating funds! $600 per semester! :D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GB" sz="2400"/>
              <a:t>CSU - Requirements for endorsement of candidature</a:t>
            </a:r>
          </a:p>
        </p:txBody>
      </p:sp>
      <p:sp>
        <p:nvSpPr>
          <p:cNvPr id="254" name="Shape 254"/>
          <p:cNvSpPr txBox="1">
            <a:spLocks noGrp="1"/>
          </p:cNvSpPr>
          <p:nvPr>
            <p:ph type="body" idx="1"/>
          </p:nvPr>
        </p:nvSpPr>
        <p:spPr>
          <a:xfrm>
            <a:off x="387900" y="1414475"/>
            <a:ext cx="8368200" cy="2997600"/>
          </a:xfrm>
          <a:prstGeom prst="rect">
            <a:avLst/>
          </a:prstGeom>
        </p:spPr>
        <p:txBody>
          <a:bodyPr wrap="square" lIns="91425" tIns="91425" rIns="91425" bIns="91425" anchor="t" anchorCtr="0">
            <a:noAutofit/>
          </a:bodyPr>
          <a:lstStyle/>
          <a:p>
            <a:pPr lvl="0" rtl="0">
              <a:lnSpc>
                <a:spcPct val="100000"/>
              </a:lnSpc>
              <a:spcBef>
                <a:spcPts val="0"/>
              </a:spcBef>
              <a:buNone/>
            </a:pPr>
            <a:r>
              <a:rPr lang="en-GB" sz="1400"/>
              <a:t>1. Participate in an online HDR induction workshop;</a:t>
            </a:r>
          </a:p>
          <a:p>
            <a:pPr lvl="0" rtl="0">
              <a:lnSpc>
                <a:spcPct val="100000"/>
              </a:lnSpc>
              <a:spcBef>
                <a:spcPts val="0"/>
              </a:spcBef>
              <a:buNone/>
            </a:pPr>
            <a:r>
              <a:rPr lang="en-GB" sz="1400"/>
              <a:t>2. Complete any specified coursework subjects</a:t>
            </a:r>
          </a:p>
          <a:p>
            <a:pPr lvl="0" rtl="0">
              <a:lnSpc>
                <a:spcPct val="100000"/>
              </a:lnSpc>
              <a:spcBef>
                <a:spcPts val="0"/>
              </a:spcBef>
              <a:buNone/>
            </a:pPr>
            <a:r>
              <a:rPr lang="en-GB" sz="1400"/>
              <a:t>3. Complete a draft literature review</a:t>
            </a:r>
          </a:p>
          <a:p>
            <a:pPr lvl="0" rtl="0">
              <a:lnSpc>
                <a:spcPct val="100000"/>
              </a:lnSpc>
              <a:spcBef>
                <a:spcPts val="0"/>
              </a:spcBef>
              <a:buNone/>
            </a:pPr>
            <a:r>
              <a:rPr lang="en-GB" sz="1400"/>
              <a:t>4. Submit a research proposal - 20,000 words (including literature review)  </a:t>
            </a:r>
          </a:p>
          <a:p>
            <a:pPr lvl="0" rtl="0">
              <a:lnSpc>
                <a:spcPct val="100000"/>
              </a:lnSpc>
              <a:spcBef>
                <a:spcPts val="0"/>
              </a:spcBef>
              <a:buNone/>
            </a:pPr>
            <a:r>
              <a:rPr lang="en-GB" sz="1400"/>
              <a:t>5. Present a seminar based on proposed research - 20 minutes + Q&amp;A </a:t>
            </a:r>
          </a:p>
          <a:p>
            <a:pPr lvl="0" rtl="0">
              <a:lnSpc>
                <a:spcPct val="100000"/>
              </a:lnSpc>
              <a:spcBef>
                <a:spcPts val="0"/>
              </a:spcBef>
              <a:buNone/>
            </a:pPr>
            <a:r>
              <a:rPr lang="en-GB" sz="1400"/>
              <a:t>6. Complete any other additional requirements as specified during Admission, including but not limited to: completion of a meta-analysis of existing research, completion of a pilot study, development of a test battery, development of software, learning a programming language</a:t>
            </a:r>
          </a:p>
          <a:p>
            <a:pPr lvl="0" rtl="0">
              <a:lnSpc>
                <a:spcPct val="100000"/>
              </a:lnSpc>
              <a:spcBef>
                <a:spcPts val="0"/>
              </a:spcBef>
              <a:buNone/>
            </a:pPr>
            <a:r>
              <a:rPr lang="en-GB" sz="1400"/>
              <a:t>7. Revise the proposal, if needed, following consideration of the confirmation panel’s feedback.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628650" y="139025"/>
            <a:ext cx="7886700" cy="843300"/>
          </a:xfrm>
          <a:prstGeom prst="rect">
            <a:avLst/>
          </a:prstGeom>
        </p:spPr>
        <p:txBody>
          <a:bodyPr wrap="square" lIns="91425" tIns="91425" rIns="91425" bIns="91425" anchor="ctr" anchorCtr="0">
            <a:noAutofit/>
          </a:bodyPr>
          <a:lstStyle/>
          <a:p>
            <a:pPr lvl="0" rtl="0">
              <a:spcBef>
                <a:spcPts val="0"/>
              </a:spcBef>
              <a:buNone/>
            </a:pPr>
            <a:r>
              <a:rPr lang="en-GB" sz="2400">
                <a:latin typeface="Roboto Slab"/>
                <a:ea typeface="Roboto Slab"/>
                <a:cs typeface="Roboto Slab"/>
                <a:sym typeface="Roboto Slab"/>
              </a:rPr>
              <a:t>CSU - After endorsement of candidature</a:t>
            </a:r>
          </a:p>
        </p:txBody>
      </p:sp>
      <p:sp>
        <p:nvSpPr>
          <p:cNvPr id="260" name="Shape 260"/>
          <p:cNvSpPr txBox="1">
            <a:spLocks noGrp="1"/>
          </p:cNvSpPr>
          <p:nvPr>
            <p:ph type="body" idx="1"/>
          </p:nvPr>
        </p:nvSpPr>
        <p:spPr>
          <a:xfrm>
            <a:off x="628650" y="880425"/>
            <a:ext cx="7736700" cy="39294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Font typeface="Roboto"/>
            </a:pPr>
            <a:r>
              <a:rPr lang="en-GB" sz="1800">
                <a:latin typeface="Roboto"/>
                <a:ea typeface="Roboto"/>
                <a:cs typeface="Roboto"/>
                <a:sym typeface="Roboto"/>
              </a:rPr>
              <a:t>Ethics approval </a:t>
            </a:r>
          </a:p>
          <a:p>
            <a:pPr marL="457200" lvl="0" indent="-342900" rtl="0">
              <a:spcBef>
                <a:spcPts val="0"/>
              </a:spcBef>
              <a:spcAft>
                <a:spcPts val="0"/>
              </a:spcAft>
              <a:buSzPct val="100000"/>
              <a:buFont typeface="Roboto"/>
            </a:pPr>
            <a:r>
              <a:rPr lang="en-GB" sz="1800">
                <a:latin typeface="Roboto"/>
                <a:ea typeface="Roboto"/>
                <a:cs typeface="Roboto"/>
                <a:sym typeface="Roboto"/>
              </a:rPr>
              <a:t>Begin data collection</a:t>
            </a:r>
          </a:p>
          <a:p>
            <a:pPr marL="457200" lvl="0" indent="-342900" rtl="0">
              <a:spcBef>
                <a:spcPts val="0"/>
              </a:spcBef>
              <a:buSzPct val="100000"/>
              <a:buFont typeface="Roboto"/>
            </a:pPr>
            <a:r>
              <a:rPr lang="en-GB" sz="1800">
                <a:latin typeface="Roboto"/>
                <a:ea typeface="Roboto"/>
                <a:cs typeface="Roboto"/>
                <a:sym typeface="Roboto"/>
              </a:rPr>
              <a:t>And continue…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Ask Questions via GoSoapbox </a:t>
            </a:r>
          </a:p>
        </p:txBody>
      </p:sp>
      <p:sp>
        <p:nvSpPr>
          <p:cNvPr id="90" name="Shape 90"/>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n-GB"/>
              <a:t>Open URL: gosoapbox.rmit.edu.au</a:t>
            </a:r>
          </a:p>
          <a:p>
            <a:pPr marL="0" marR="0" lvl="0" indent="0" algn="l" rtl="0">
              <a:lnSpc>
                <a:spcPct val="115000"/>
              </a:lnSpc>
              <a:spcBef>
                <a:spcPts val="0"/>
              </a:spcBef>
              <a:spcAft>
                <a:spcPts val="1600"/>
              </a:spcAft>
              <a:buNone/>
            </a:pPr>
            <a:r>
              <a:rPr lang="en-GB"/>
              <a:t>Event code: </a:t>
            </a:r>
            <a:r>
              <a:rPr lang="en-GB" sz="3000">
                <a:solidFill>
                  <a:srgbClr val="444444"/>
                </a:solidFill>
                <a:highlight>
                  <a:srgbClr val="FFFFFF"/>
                </a:highlight>
                <a:latin typeface="Arial"/>
                <a:ea typeface="Arial"/>
                <a:cs typeface="Arial"/>
                <a:sym typeface="Arial"/>
              </a:rPr>
              <a:t>902-187-400</a:t>
            </a:r>
          </a:p>
          <a:p>
            <a:pPr marL="0" marR="0" lvl="0" indent="0" algn="l" rtl="0">
              <a:lnSpc>
                <a:spcPct val="115000"/>
              </a:lnSpc>
              <a:spcBef>
                <a:spcPts val="0"/>
              </a:spcBef>
              <a:spcAft>
                <a:spcPts val="1600"/>
              </a:spcAft>
              <a:buNone/>
            </a:pPr>
            <a:r>
              <a:rPr lang="en-GB"/>
              <a:t>Ask any questions, or propose topics that you would like us to talk about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GB" sz="2400"/>
              <a:t>Areas of research that suit Doctoral Studies</a:t>
            </a:r>
          </a:p>
        </p:txBody>
      </p:sp>
      <p:sp>
        <p:nvSpPr>
          <p:cNvPr id="266" name="Shape 266"/>
          <p:cNvSpPr txBox="1">
            <a:spLocks noGrp="1"/>
          </p:cNvSpPr>
          <p:nvPr>
            <p:ph type="body" idx="1"/>
          </p:nvPr>
        </p:nvSpPr>
        <p:spPr>
          <a:xfrm>
            <a:off x="387900" y="1414475"/>
            <a:ext cx="8368200" cy="2997600"/>
          </a:xfrm>
          <a:prstGeom prst="rect">
            <a:avLst/>
          </a:prstGeom>
        </p:spPr>
        <p:txBody>
          <a:bodyPr wrap="square" lIns="91425" tIns="91425" rIns="91425" bIns="91425" anchor="t" anchorCtr="0">
            <a:noAutofit/>
          </a:bodyPr>
          <a:lstStyle/>
          <a:p>
            <a:pPr marL="457200" lvl="0" indent="-342900" rtl="0">
              <a:lnSpc>
                <a:spcPct val="100000"/>
              </a:lnSpc>
              <a:spcBef>
                <a:spcPts val="0"/>
              </a:spcBef>
              <a:spcAft>
                <a:spcPts val="0"/>
              </a:spcAft>
            </a:pPr>
            <a:r>
              <a:rPr lang="en-GB"/>
              <a:t>It has to be an original contribution to knowledge </a:t>
            </a:r>
          </a:p>
          <a:p>
            <a:pPr marL="457200" lvl="0" indent="-342900" rtl="0">
              <a:lnSpc>
                <a:spcPct val="100000"/>
              </a:lnSpc>
              <a:spcBef>
                <a:spcPts val="0"/>
              </a:spcBef>
              <a:spcAft>
                <a:spcPts val="0"/>
              </a:spcAft>
            </a:pPr>
            <a:r>
              <a:rPr lang="en-GB"/>
              <a:t>Gap in the literature</a:t>
            </a:r>
          </a:p>
          <a:p>
            <a:pPr marL="457200" lvl="0" indent="-342900" rtl="0">
              <a:lnSpc>
                <a:spcPct val="100000"/>
              </a:lnSpc>
              <a:spcBef>
                <a:spcPts val="0"/>
              </a:spcBef>
              <a:spcAft>
                <a:spcPts val="0"/>
              </a:spcAft>
            </a:pPr>
            <a:r>
              <a:rPr lang="en-GB"/>
              <a:t>An approach that nobody has used before</a:t>
            </a:r>
          </a:p>
          <a:p>
            <a:pPr marL="457200" lvl="0" indent="-342900" rtl="0">
              <a:lnSpc>
                <a:spcPct val="100000"/>
              </a:lnSpc>
              <a:spcBef>
                <a:spcPts val="0"/>
              </a:spcBef>
              <a:spcAft>
                <a:spcPts val="0"/>
              </a:spcAft>
            </a:pPr>
            <a:r>
              <a:rPr lang="en-GB"/>
              <a:t>An approach that somebody HAS used before, but you might employ differently</a:t>
            </a:r>
          </a:p>
          <a:p>
            <a:pPr marL="457200" lvl="0" indent="-342900" rtl="0">
              <a:lnSpc>
                <a:spcPct val="100000"/>
              </a:lnSpc>
              <a:spcBef>
                <a:spcPts val="0"/>
              </a:spcBef>
              <a:spcAft>
                <a:spcPts val="0"/>
              </a:spcAft>
            </a:pPr>
            <a:r>
              <a:rPr lang="en-GB"/>
              <a:t>A clear question, neither too broad or narrow</a:t>
            </a:r>
          </a:p>
          <a:p>
            <a:pPr marL="457200" lvl="0" indent="-342900" rtl="0">
              <a:lnSpc>
                <a:spcPct val="100000"/>
              </a:lnSpc>
              <a:spcBef>
                <a:spcPts val="0"/>
              </a:spcBef>
            </a:pPr>
            <a:r>
              <a:rPr lang="en-GB"/>
              <a:t>Perhaps something you can’t guess the answer to?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Recent GLAMR PhD Completions</a:t>
            </a:r>
          </a:p>
        </p:txBody>
      </p:sp>
      <p:sp>
        <p:nvSpPr>
          <p:cNvPr id="272" name="Shape 272"/>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n-GB"/>
              <a:t>Lyons, SJ (2015) Challenging placelessness: site specific art within the gallery. PhD thesis, Curtin University</a:t>
            </a:r>
            <a:br>
              <a:rPr lang="en-GB"/>
            </a:br>
            <a:r>
              <a:rPr lang="en-GB" sz="1200" u="sng">
                <a:solidFill>
                  <a:srgbClr val="FFFFFF"/>
                </a:solidFill>
                <a:latin typeface="Arial"/>
                <a:ea typeface="Arial"/>
                <a:cs typeface="Arial"/>
                <a:sym typeface="Arial"/>
                <a:hlinkClick r:id="rId3"/>
              </a:rPr>
              <a:t>http://hdl.handle.net/20.500.11937/2172</a:t>
            </a:r>
          </a:p>
          <a:p>
            <a:pPr lvl="0">
              <a:spcBef>
                <a:spcPts val="0"/>
              </a:spcBef>
              <a:buNone/>
            </a:pPr>
            <a:r>
              <a:rPr lang="en-GB"/>
              <a:t>McKernan, A (2016) Uncomfortable histories: learning with contested and confronting history in Australian museums. PhD thesis, University of Melbourne. </a:t>
            </a:r>
            <a:r>
              <a:rPr lang="en-GB" sz="1050" u="sng">
                <a:solidFill>
                  <a:srgbClr val="FFFFFF"/>
                </a:solidFill>
                <a:latin typeface="Arial"/>
                <a:ea typeface="Arial"/>
                <a:cs typeface="Arial"/>
                <a:sym typeface="Arial"/>
                <a:hlinkClick r:id="rId4"/>
              </a:rPr>
              <a:t>http://hdl.handle.net/11343/124097</a:t>
            </a:r>
          </a:p>
          <a:p>
            <a:pPr lvl="0">
              <a:spcBef>
                <a:spcPts val="0"/>
              </a:spcBef>
              <a:buNone/>
            </a:pPr>
            <a:r>
              <a:rPr lang="en-GB">
                <a:solidFill>
                  <a:srgbClr val="FFFFFF"/>
                </a:solidFill>
              </a:rPr>
              <a:t>Saravani, S (2013) </a:t>
            </a:r>
            <a:r>
              <a:rPr lang="en-GB"/>
              <a:t>Delivering mobile library services : competency implications for vocational education and training library staff. PhD thesis, Curtin University</a:t>
            </a:r>
            <a:br>
              <a:rPr lang="en-GB"/>
            </a:br>
            <a:r>
              <a:rPr lang="en-GB" sz="1200" u="sng">
                <a:solidFill>
                  <a:srgbClr val="FFFFFF"/>
                </a:solidFill>
                <a:latin typeface="Arial"/>
                <a:ea typeface="Arial"/>
                <a:cs typeface="Arial"/>
                <a:sym typeface="Arial"/>
                <a:hlinkClick r:id="rId5"/>
              </a:rPr>
              <a:t>http://hdl.handle.net/20.500.11937/903</a:t>
            </a:r>
          </a:p>
          <a:p>
            <a:pPr lvl="0">
              <a:spcBef>
                <a:spcPts val="0"/>
              </a:spcBef>
              <a:buNone/>
            </a:pPr>
            <a:endParaRPr>
              <a:solidFill>
                <a:srgbClr val="FFFFFF"/>
              </a:solidFill>
            </a:endParaRPr>
          </a:p>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87900" y="189250"/>
            <a:ext cx="8368200" cy="686100"/>
          </a:xfrm>
          <a:prstGeom prst="rect">
            <a:avLst/>
          </a:prstGeom>
        </p:spPr>
        <p:txBody>
          <a:bodyPr wrap="square" lIns="91425" tIns="91425" rIns="91425" bIns="91425" anchor="b" anchorCtr="0">
            <a:noAutofit/>
          </a:bodyPr>
          <a:lstStyle/>
          <a:p>
            <a:pPr lvl="0">
              <a:spcBef>
                <a:spcPts val="0"/>
              </a:spcBef>
              <a:buNone/>
            </a:pPr>
            <a:r>
              <a:rPr lang="en-GB"/>
              <a:t>PhD Completions CSU 2008 - 2016</a:t>
            </a:r>
          </a:p>
        </p:txBody>
      </p:sp>
      <p:sp>
        <p:nvSpPr>
          <p:cNvPr id="278" name="Shape 27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endParaRPr/>
          </a:p>
        </p:txBody>
      </p:sp>
      <p:pic>
        <p:nvPicPr>
          <p:cNvPr id="279" name="Shape 279" descr="Screen Shot 2017-11-06 at 1.25.10 pm.png"/>
          <p:cNvPicPr preferRelativeResize="0"/>
          <p:nvPr/>
        </p:nvPicPr>
        <p:blipFill>
          <a:blip r:embed="rId3">
            <a:alphaModFix/>
          </a:blip>
          <a:stretch>
            <a:fillRect/>
          </a:stretch>
        </p:blipFill>
        <p:spPr>
          <a:xfrm>
            <a:off x="478950" y="1027950"/>
            <a:ext cx="8019400" cy="411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PhD Completions RMIT</a:t>
            </a:r>
          </a:p>
        </p:txBody>
      </p:sp>
      <p:sp>
        <p:nvSpPr>
          <p:cNvPr id="285" name="Shape 285"/>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n-GB" sz="1200" u="sng">
                <a:solidFill>
                  <a:srgbClr val="FFFFFF"/>
                </a:solidFill>
                <a:latin typeface="Arial"/>
                <a:ea typeface="Arial"/>
                <a:cs typeface="Arial"/>
                <a:sym typeface="Arial"/>
                <a:hlinkClick r:id="rId3"/>
              </a:rPr>
              <a:t>Henczel, S</a:t>
            </a:r>
            <a:r>
              <a:rPr lang="en-GB" sz="1200">
                <a:solidFill>
                  <a:srgbClr val="FFFFFF"/>
                </a:solidFill>
                <a:latin typeface="Arial"/>
                <a:ea typeface="Arial"/>
                <a:cs typeface="Arial"/>
                <a:sym typeface="Arial"/>
              </a:rPr>
              <a:t> 2016, </a:t>
            </a:r>
            <a:r>
              <a:rPr lang="en-GB" sz="1200" i="1" u="sng">
                <a:solidFill>
                  <a:srgbClr val="FFFFFF"/>
                </a:solidFill>
                <a:latin typeface="Arial"/>
                <a:ea typeface="Arial"/>
                <a:cs typeface="Arial"/>
                <a:sym typeface="Arial"/>
                <a:hlinkClick r:id="rId4"/>
              </a:rPr>
              <a:t>The impact of national library associations on their members, employing organisations and the profession</a:t>
            </a:r>
            <a:r>
              <a:rPr lang="en-GB" sz="1200">
                <a:solidFill>
                  <a:srgbClr val="FFFFFF"/>
                </a:solidFill>
                <a:latin typeface="Arial"/>
                <a:ea typeface="Arial"/>
                <a:cs typeface="Arial"/>
                <a:sym typeface="Arial"/>
              </a:rPr>
              <a:t>, Doctor of Philosophy (PhD), Business IT and Logistics, RMIT University.</a:t>
            </a:r>
          </a:p>
          <a:p>
            <a:pPr lvl="0">
              <a:spcBef>
                <a:spcPts val="0"/>
              </a:spcBef>
              <a:buNone/>
            </a:pPr>
            <a:r>
              <a:rPr lang="en-GB" sz="1200" u="sng">
                <a:solidFill>
                  <a:srgbClr val="FFFFFF"/>
                </a:solidFill>
                <a:latin typeface="Arial"/>
                <a:ea typeface="Arial"/>
                <a:cs typeface="Arial"/>
                <a:sym typeface="Arial"/>
                <a:hlinkClick r:id="rId5"/>
              </a:rPr>
              <a:t>Huynh, T</a:t>
            </a:r>
            <a:r>
              <a:rPr lang="en-GB" sz="1200">
                <a:solidFill>
                  <a:srgbClr val="FFFFFF"/>
                </a:solidFill>
                <a:latin typeface="Arial"/>
                <a:ea typeface="Arial"/>
                <a:cs typeface="Arial"/>
                <a:sym typeface="Arial"/>
              </a:rPr>
              <a:t> 2016, </a:t>
            </a:r>
            <a:r>
              <a:rPr lang="en-GB" sz="1200" i="1" u="sng">
                <a:solidFill>
                  <a:srgbClr val="FFFFFF"/>
                </a:solidFill>
                <a:latin typeface="Arial"/>
                <a:ea typeface="Arial"/>
                <a:cs typeface="Arial"/>
                <a:sym typeface="Arial"/>
                <a:hlinkClick r:id="rId6"/>
              </a:rPr>
              <a:t>Library leadership and succession planning in Vietnam</a:t>
            </a:r>
            <a:r>
              <a:rPr lang="en-GB" sz="1200">
                <a:solidFill>
                  <a:srgbClr val="FFFFFF"/>
                </a:solidFill>
                <a:latin typeface="Arial"/>
                <a:ea typeface="Arial"/>
                <a:cs typeface="Arial"/>
                <a:sym typeface="Arial"/>
              </a:rPr>
              <a:t>, Doctor of Philosophy (PhD), Business IT and Logistics, RMIT University.</a:t>
            </a:r>
          </a:p>
          <a:p>
            <a:pPr lvl="0">
              <a:spcBef>
                <a:spcPts val="0"/>
              </a:spcBef>
              <a:buNone/>
            </a:pPr>
            <a:r>
              <a:rPr lang="en-GB" sz="1200" u="sng">
                <a:solidFill>
                  <a:srgbClr val="FFFFFF"/>
                </a:solidFill>
                <a:latin typeface="Arial"/>
                <a:ea typeface="Arial"/>
                <a:cs typeface="Arial"/>
                <a:sym typeface="Arial"/>
                <a:hlinkClick r:id="rId7"/>
              </a:rPr>
              <a:t>Adamopoulos, A</a:t>
            </a:r>
            <a:r>
              <a:rPr lang="en-GB" sz="1200">
                <a:solidFill>
                  <a:srgbClr val="FFFFFF"/>
                </a:solidFill>
                <a:latin typeface="Arial"/>
                <a:ea typeface="Arial"/>
                <a:cs typeface="Arial"/>
                <a:sym typeface="Arial"/>
              </a:rPr>
              <a:t> 2014, </a:t>
            </a:r>
            <a:r>
              <a:rPr lang="en-GB" sz="1200" i="1" u="sng">
                <a:solidFill>
                  <a:srgbClr val="FFFFFF"/>
                </a:solidFill>
                <a:latin typeface="Arial"/>
                <a:ea typeface="Arial"/>
                <a:cs typeface="Arial"/>
                <a:sym typeface="Arial"/>
                <a:hlinkClick r:id="rId8"/>
              </a:rPr>
              <a:t>Information behaviour of online investors</a:t>
            </a:r>
            <a:r>
              <a:rPr lang="en-GB" sz="1200">
                <a:solidFill>
                  <a:srgbClr val="FFFFFF"/>
                </a:solidFill>
                <a:latin typeface="Arial"/>
                <a:ea typeface="Arial"/>
                <a:cs typeface="Arial"/>
                <a:sym typeface="Arial"/>
              </a:rPr>
              <a:t>, Doctor of Philosophy (PhD), Business IT and Logistics, RMIT University.</a:t>
            </a:r>
          </a:p>
          <a:p>
            <a:pPr lvl="0">
              <a:spcBef>
                <a:spcPts val="0"/>
              </a:spcBef>
              <a:buNone/>
            </a:pPr>
            <a:r>
              <a:rPr lang="en-GB" sz="1200" u="sng">
                <a:solidFill>
                  <a:srgbClr val="FFFFFF"/>
                </a:solidFill>
                <a:latin typeface="Arial"/>
                <a:ea typeface="Arial"/>
                <a:cs typeface="Arial"/>
                <a:sym typeface="Arial"/>
                <a:hlinkClick r:id="rId9"/>
              </a:rPr>
              <a:t>Vo-Tran, H</a:t>
            </a:r>
            <a:r>
              <a:rPr lang="en-GB" sz="1200">
                <a:solidFill>
                  <a:srgbClr val="FFFFFF"/>
                </a:solidFill>
                <a:latin typeface="Arial"/>
                <a:ea typeface="Arial"/>
                <a:cs typeface="Arial"/>
                <a:sym typeface="Arial"/>
              </a:rPr>
              <a:t> 2014, </a:t>
            </a:r>
            <a:r>
              <a:rPr lang="en-GB" sz="1200" i="1" u="sng">
                <a:solidFill>
                  <a:srgbClr val="FFFFFF"/>
                </a:solidFill>
                <a:latin typeface="Arial"/>
                <a:ea typeface="Arial"/>
                <a:cs typeface="Arial"/>
                <a:sym typeface="Arial"/>
                <a:hlinkClick r:id="rId10"/>
              </a:rPr>
              <a:t>Information management and sharing practices within a construction project process</a:t>
            </a:r>
            <a:r>
              <a:rPr lang="en-GB" sz="1200">
                <a:solidFill>
                  <a:srgbClr val="FFFFFF"/>
                </a:solidFill>
                <a:latin typeface="Arial"/>
                <a:ea typeface="Arial"/>
                <a:cs typeface="Arial"/>
                <a:sym typeface="Arial"/>
              </a:rPr>
              <a:t>, Doctor of Philosophy (PhD), Business IT and Logistics, RMIT University.</a:t>
            </a:r>
          </a:p>
          <a:p>
            <a:pPr lvl="0">
              <a:spcBef>
                <a:spcPts val="0"/>
              </a:spcBef>
              <a:buNone/>
            </a:pPr>
            <a:r>
              <a:rPr lang="en-GB" sz="1200" u="sng">
                <a:solidFill>
                  <a:srgbClr val="FFFFFF"/>
                </a:solidFill>
                <a:latin typeface="Arial"/>
                <a:ea typeface="Arial"/>
                <a:cs typeface="Arial"/>
                <a:sym typeface="Arial"/>
                <a:hlinkClick r:id="rId11"/>
              </a:rPr>
              <a:t>Mohamed Shuhidan, S</a:t>
            </a:r>
            <a:r>
              <a:rPr lang="en-GB" sz="1200">
                <a:solidFill>
                  <a:srgbClr val="FFFFFF"/>
                </a:solidFill>
                <a:latin typeface="Arial"/>
                <a:ea typeface="Arial"/>
                <a:cs typeface="Arial"/>
                <a:sym typeface="Arial"/>
              </a:rPr>
              <a:t> 2013, </a:t>
            </a:r>
            <a:r>
              <a:rPr lang="en-GB" sz="1200" i="1" u="sng">
                <a:solidFill>
                  <a:srgbClr val="FFFFFF"/>
                </a:solidFill>
                <a:latin typeface="Arial"/>
                <a:ea typeface="Arial"/>
                <a:cs typeface="Arial"/>
                <a:sym typeface="Arial"/>
                <a:hlinkClick r:id="rId12"/>
              </a:rPr>
              <a:t>Information-seeking processes among primary school children in Australia and Malaysia</a:t>
            </a:r>
            <a:r>
              <a:rPr lang="en-GB" sz="1200">
                <a:solidFill>
                  <a:srgbClr val="FFFFFF"/>
                </a:solidFill>
                <a:latin typeface="Arial"/>
                <a:ea typeface="Arial"/>
                <a:cs typeface="Arial"/>
                <a:sym typeface="Arial"/>
              </a:rPr>
              <a:t>, Doctor of Philosophy (PhD), Business Information Technology &amp; Logistics, RMIT University.</a:t>
            </a:r>
          </a:p>
          <a:p>
            <a:pPr lvl="0">
              <a:spcBef>
                <a:spcPts val="0"/>
              </a:spcBef>
              <a:buNone/>
            </a:pPr>
            <a:endParaRPr sz="1200">
              <a:solidFill>
                <a:srgbClr val="FFFFF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Activity</a:t>
            </a:r>
          </a:p>
        </p:txBody>
      </p:sp>
      <p:sp>
        <p:nvSpPr>
          <p:cNvPr id="291" name="Shape 291"/>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GB" sz="2400" b="1">
                <a:solidFill>
                  <a:srgbClr val="FFFFFF"/>
                </a:solidFill>
                <a:latin typeface="Arial"/>
                <a:ea typeface="Arial"/>
                <a:cs typeface="Arial"/>
                <a:sym typeface="Arial"/>
              </a:rPr>
              <a:t>Get into groups of 3 people</a:t>
            </a:r>
          </a:p>
          <a:p>
            <a:pPr lvl="0" rtl="0">
              <a:lnSpc>
                <a:spcPct val="100000"/>
              </a:lnSpc>
              <a:spcBef>
                <a:spcPts val="0"/>
              </a:spcBef>
              <a:spcAft>
                <a:spcPts val="0"/>
              </a:spcAft>
              <a:buNone/>
            </a:pPr>
            <a:endParaRPr sz="2400" b="1">
              <a:solidFill>
                <a:srgbClr val="FFFFFF"/>
              </a:solidFill>
              <a:latin typeface="Arial"/>
              <a:ea typeface="Arial"/>
              <a:cs typeface="Arial"/>
              <a:sym typeface="Arial"/>
            </a:endParaRPr>
          </a:p>
          <a:p>
            <a:pPr marL="457200" lvl="0" indent="-381000" rtl="0">
              <a:lnSpc>
                <a:spcPct val="100000"/>
              </a:lnSpc>
              <a:spcBef>
                <a:spcPts val="0"/>
              </a:spcBef>
              <a:spcAft>
                <a:spcPts val="0"/>
              </a:spcAft>
              <a:buClr>
                <a:srgbClr val="FFFFFF"/>
              </a:buClr>
              <a:buSzPct val="100000"/>
              <a:buFont typeface="Arial"/>
            </a:pPr>
            <a:r>
              <a:rPr lang="en-GB" sz="2400">
                <a:solidFill>
                  <a:srgbClr val="FFFFFF"/>
                </a:solidFill>
                <a:latin typeface="Arial"/>
                <a:ea typeface="Arial"/>
                <a:cs typeface="Arial"/>
                <a:sym typeface="Arial"/>
              </a:rPr>
              <a:t>Discuss your ideas for a PhD or research project topic. </a:t>
            </a:r>
          </a:p>
          <a:p>
            <a:pPr marL="457200" lvl="0" indent="-381000" rtl="0">
              <a:lnSpc>
                <a:spcPct val="100000"/>
              </a:lnSpc>
              <a:spcBef>
                <a:spcPts val="0"/>
              </a:spcBef>
              <a:spcAft>
                <a:spcPts val="0"/>
              </a:spcAft>
              <a:buClr>
                <a:srgbClr val="FFFFFF"/>
              </a:buClr>
              <a:buSzPct val="100000"/>
              <a:buFont typeface="Arial"/>
            </a:pPr>
            <a:r>
              <a:rPr lang="en-GB" sz="2400">
                <a:solidFill>
                  <a:srgbClr val="FFFFFF"/>
                </a:solidFill>
                <a:latin typeface="Arial"/>
                <a:ea typeface="Arial"/>
                <a:cs typeface="Arial"/>
                <a:sym typeface="Arial"/>
              </a:rPr>
              <a:t>As a group, try to write a topic as a single research question </a:t>
            </a:r>
          </a:p>
          <a:p>
            <a:pPr marL="457200" lvl="0" indent="-381000" rtl="0">
              <a:lnSpc>
                <a:spcPct val="100000"/>
              </a:lnSpc>
              <a:spcBef>
                <a:spcPts val="0"/>
              </a:spcBef>
              <a:spcAft>
                <a:spcPts val="0"/>
              </a:spcAft>
              <a:buClr>
                <a:srgbClr val="FFFFFF"/>
              </a:buClr>
              <a:buSzPct val="100000"/>
              <a:buFont typeface="Arial"/>
            </a:pPr>
            <a:r>
              <a:rPr lang="en-GB" sz="2400">
                <a:solidFill>
                  <a:srgbClr val="FFFFFF"/>
                </a:solidFill>
                <a:latin typeface="Arial"/>
                <a:ea typeface="Arial"/>
                <a:cs typeface="Arial"/>
                <a:sym typeface="Arial"/>
              </a:rPr>
              <a:t>Report back to whole session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idx="4294967295"/>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Any questions??</a:t>
            </a:r>
          </a:p>
        </p:txBody>
      </p:sp>
      <p:pic>
        <p:nvPicPr>
          <p:cNvPr id="297" name="Shape 297"/>
          <p:cNvPicPr preferRelativeResize="0"/>
          <p:nvPr/>
        </p:nvPicPr>
        <p:blipFill>
          <a:blip r:embed="rId3">
            <a:alphaModFix/>
          </a:blip>
          <a:stretch>
            <a:fillRect/>
          </a:stretch>
        </p:blipFill>
        <p:spPr>
          <a:xfrm>
            <a:off x="1819200" y="1194075"/>
            <a:ext cx="5505600" cy="3670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28650" y="273848"/>
            <a:ext cx="7886700" cy="745500"/>
          </a:xfrm>
          <a:prstGeom prst="rect">
            <a:avLst/>
          </a:prstGeom>
        </p:spPr>
        <p:txBody>
          <a:bodyPr wrap="square" lIns="91425" tIns="91425" rIns="91425" bIns="91425" anchor="ctr" anchorCtr="0">
            <a:noAutofit/>
          </a:bodyPr>
          <a:lstStyle/>
          <a:p>
            <a:pPr lvl="0">
              <a:spcBef>
                <a:spcPts val="0"/>
              </a:spcBef>
              <a:buNone/>
            </a:pPr>
            <a:r>
              <a:rPr lang="en-GB"/>
              <a:t>More information</a:t>
            </a:r>
          </a:p>
        </p:txBody>
      </p:sp>
      <p:sp>
        <p:nvSpPr>
          <p:cNvPr id="303" name="Shape 303"/>
          <p:cNvSpPr txBox="1">
            <a:spLocks noGrp="1"/>
          </p:cNvSpPr>
          <p:nvPr>
            <p:ph type="body" idx="1"/>
          </p:nvPr>
        </p:nvSpPr>
        <p:spPr>
          <a:xfrm>
            <a:off x="628650" y="871150"/>
            <a:ext cx="3886200" cy="4105500"/>
          </a:xfrm>
          <a:prstGeom prst="rect">
            <a:avLst/>
          </a:prstGeom>
        </p:spPr>
        <p:txBody>
          <a:bodyPr wrap="square" lIns="91425" tIns="91425" rIns="91425" bIns="91425" anchor="t" anchorCtr="0">
            <a:noAutofit/>
          </a:bodyPr>
          <a:lstStyle/>
          <a:p>
            <a:pPr lvl="0">
              <a:spcBef>
                <a:spcPts val="0"/>
              </a:spcBef>
              <a:buNone/>
            </a:pPr>
            <a:r>
              <a:rPr lang="en-GB"/>
              <a:t>RMIT University</a:t>
            </a:r>
          </a:p>
          <a:p>
            <a:pPr lvl="0">
              <a:spcBef>
                <a:spcPts val="0"/>
              </a:spcBef>
              <a:buNone/>
            </a:pPr>
            <a:r>
              <a:rPr lang="en-GB" sz="1800"/>
              <a:t>Admissions and Scholarships Team School of Graduate Research </a:t>
            </a:r>
          </a:p>
          <a:p>
            <a:pPr lvl="0">
              <a:spcBef>
                <a:spcPts val="0"/>
              </a:spcBef>
              <a:buNone/>
            </a:pPr>
            <a:r>
              <a:rPr lang="en-GB" sz="1800"/>
              <a:t>Email : </a:t>
            </a:r>
            <a:r>
              <a:rPr lang="en-GB" sz="1800" u="sng">
                <a:solidFill>
                  <a:schemeClr val="hlink"/>
                </a:solidFill>
                <a:hlinkClick r:id="rId3"/>
              </a:rPr>
              <a:t>sgr.admissions@rmit.edu.au</a:t>
            </a:r>
            <a:r>
              <a:rPr lang="en-GB" sz="1800"/>
              <a:t> Phone: 613 9925 5570 </a:t>
            </a:r>
          </a:p>
          <a:p>
            <a:pPr lvl="0">
              <a:spcBef>
                <a:spcPts val="0"/>
              </a:spcBef>
              <a:buNone/>
            </a:pPr>
            <a:r>
              <a:rPr lang="en-GB" sz="1800"/>
              <a:t>Research Programs: </a:t>
            </a:r>
            <a:r>
              <a:rPr lang="en-GB" sz="1800" u="sng">
                <a:solidFill>
                  <a:schemeClr val="hlink"/>
                </a:solidFill>
                <a:hlinkClick r:id="rId4"/>
              </a:rPr>
              <a:t>https://www.rmit.edu.au/study-with-us/levels-of-study/research-programs</a:t>
            </a:r>
          </a:p>
          <a:p>
            <a:pPr lvl="0">
              <a:spcBef>
                <a:spcPts val="0"/>
              </a:spcBef>
              <a:buNone/>
            </a:pPr>
            <a:r>
              <a:rPr lang="en-GB" sz="1800"/>
              <a:t>Dr Sue Reynolds:</a:t>
            </a:r>
            <a:br>
              <a:rPr lang="en-GB" sz="1800"/>
            </a:br>
            <a:r>
              <a:rPr lang="en-GB" sz="1800" u="sng">
                <a:solidFill>
                  <a:schemeClr val="hlink"/>
                </a:solidFill>
                <a:hlinkClick r:id="rId5"/>
              </a:rPr>
              <a:t>sue.reynolds@rmit.edu.au</a:t>
            </a:r>
            <a:r>
              <a:rPr lang="en-GB" sz="1800"/>
              <a:t/>
            </a:r>
            <a:br>
              <a:rPr lang="en-GB" sz="1800"/>
            </a:br>
            <a:r>
              <a:rPr lang="en-GB" sz="1800"/>
              <a:t>9925 1310</a:t>
            </a:r>
            <a:br>
              <a:rPr lang="en-GB" sz="1800"/>
            </a:br>
            <a:endParaRPr lang="en-GB" sz="1800"/>
          </a:p>
          <a:p>
            <a:pPr lvl="0">
              <a:spcBef>
                <a:spcPts val="0"/>
              </a:spcBef>
              <a:buNone/>
            </a:pPr>
            <a:endParaRPr sz="1800"/>
          </a:p>
        </p:txBody>
      </p:sp>
      <p:sp>
        <p:nvSpPr>
          <p:cNvPr id="304" name="Shape 304"/>
          <p:cNvSpPr txBox="1">
            <a:spLocks noGrp="1"/>
          </p:cNvSpPr>
          <p:nvPr>
            <p:ph type="body" idx="2"/>
          </p:nvPr>
        </p:nvSpPr>
        <p:spPr>
          <a:xfrm>
            <a:off x="4629150" y="1019351"/>
            <a:ext cx="3886200" cy="3613200"/>
          </a:xfrm>
          <a:prstGeom prst="rect">
            <a:avLst/>
          </a:prstGeom>
        </p:spPr>
        <p:txBody>
          <a:bodyPr wrap="square" lIns="91425" tIns="91425" rIns="91425" bIns="91425" anchor="t" anchorCtr="0">
            <a:noAutofit/>
          </a:bodyPr>
          <a:lstStyle/>
          <a:p>
            <a:pPr lvl="0">
              <a:spcBef>
                <a:spcPts val="0"/>
              </a:spcBef>
              <a:buNone/>
            </a:pPr>
            <a:r>
              <a:rPr lang="en-GB"/>
              <a:t>Charles Sturt University</a:t>
            </a:r>
          </a:p>
          <a:p>
            <a:pPr marL="457200" lvl="0" indent="-317500" rtl="0">
              <a:spcBef>
                <a:spcPts val="0"/>
              </a:spcBef>
              <a:spcAft>
                <a:spcPts val="0"/>
              </a:spcAft>
              <a:buSzPct val="100000"/>
              <a:buFont typeface="Roboto"/>
            </a:pPr>
            <a:r>
              <a:rPr lang="en-GB" sz="1400">
                <a:latin typeface="Roboto"/>
                <a:ea typeface="Roboto"/>
                <a:cs typeface="Roboto"/>
                <a:sym typeface="Roboto"/>
              </a:rPr>
              <a:t>School of Information Studies HDR Coordinators:</a:t>
            </a:r>
          </a:p>
          <a:p>
            <a:pPr marL="914400" lvl="1" indent="-317500" rtl="0">
              <a:spcBef>
                <a:spcPts val="0"/>
              </a:spcBef>
              <a:spcAft>
                <a:spcPts val="0"/>
              </a:spcAft>
              <a:buClr>
                <a:srgbClr val="FFFFFF"/>
              </a:buClr>
              <a:buSzPct val="127272"/>
              <a:buFont typeface="Roboto"/>
            </a:pPr>
            <a:r>
              <a:rPr lang="en-GB" sz="1100" b="1">
                <a:solidFill>
                  <a:srgbClr val="FFFFFF"/>
                </a:solidFill>
                <a:latin typeface="Arial"/>
                <a:ea typeface="Arial"/>
                <a:cs typeface="Arial"/>
                <a:sym typeface="Arial"/>
              </a:rPr>
              <a:t>Dr Mary Anne Kennan</a:t>
            </a:r>
          </a:p>
          <a:p>
            <a:pPr marL="914400" lvl="1" indent="-298450" rtl="0">
              <a:spcBef>
                <a:spcPts val="0"/>
              </a:spcBef>
              <a:spcAft>
                <a:spcPts val="0"/>
              </a:spcAft>
              <a:buClr>
                <a:srgbClr val="FFFFFF"/>
              </a:buClr>
              <a:buSzPct val="100000"/>
              <a:buFont typeface="Arial"/>
            </a:pPr>
            <a:r>
              <a:rPr lang="en-GB" sz="1100" b="1">
                <a:solidFill>
                  <a:srgbClr val="FFFFFF"/>
                </a:solidFill>
                <a:latin typeface="Arial"/>
                <a:ea typeface="Arial"/>
                <a:cs typeface="Arial"/>
                <a:sym typeface="Arial"/>
              </a:rPr>
              <a:t>Dr Kim Thompson</a:t>
            </a:r>
          </a:p>
          <a:p>
            <a:pPr marL="457200" lvl="0" indent="-317500" rtl="0">
              <a:spcBef>
                <a:spcPts val="0"/>
              </a:spcBef>
              <a:buSzPct val="100000"/>
              <a:buFont typeface="Roboto"/>
            </a:pPr>
            <a:r>
              <a:rPr lang="en-GB" sz="1400" u="sng">
                <a:solidFill>
                  <a:schemeClr val="hlink"/>
                </a:solidFill>
                <a:latin typeface="Roboto"/>
                <a:ea typeface="Roboto"/>
                <a:cs typeface="Roboto"/>
                <a:sym typeface="Roboto"/>
                <a:hlinkClick r:id="rId6"/>
              </a:rPr>
              <a:t>http://arts-ed.csu.edu.au/schools/sis/research/phd</a:t>
            </a:r>
            <a:r>
              <a:rPr lang="en-GB" sz="1400">
                <a:latin typeface="Roboto"/>
                <a:ea typeface="Roboto"/>
                <a:cs typeface="Roboto"/>
                <a:sym typeface="Roboto"/>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GB"/>
              <a:t>Jane’s research</a:t>
            </a:r>
          </a:p>
        </p:txBody>
      </p:sp>
      <p:sp>
        <p:nvSpPr>
          <p:cNvPr id="96" name="Shape 96"/>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n-GB"/>
              <a:t>Garner, J (2017) Experiencing the use of Australian prison libraries: a phenomenological study. PhD thesis, RMIT University</a:t>
            </a:r>
          </a:p>
          <a:p>
            <a:pPr lvl="0">
              <a:spcBef>
                <a:spcPts val="0"/>
              </a:spcBef>
              <a:buNone/>
            </a:pPr>
            <a:r>
              <a:rPr lang="en-GB">
                <a:solidFill>
                  <a:srgbClr val="FF0000"/>
                </a:solidFill>
              </a:rPr>
              <a:t>SUPER</a:t>
            </a:r>
            <a:r>
              <a:rPr lang="en-GB"/>
              <a:t>visors: Dr Sue Reynolds &amp; Adjunct Professor Ross Harvey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sz="3300" b="0" i="0" u="none" strike="noStrike" cap="none">
                <a:solidFill>
                  <a:schemeClr val="dk1"/>
                </a:solidFill>
                <a:latin typeface="Calibri"/>
                <a:ea typeface="Calibri"/>
                <a:cs typeface="Calibri"/>
                <a:sym typeface="Calibri"/>
              </a:rPr>
              <a:t>My Research Question</a:t>
            </a:r>
          </a:p>
        </p:txBody>
      </p:sp>
      <p:sp>
        <p:nvSpPr>
          <p:cNvPr id="102" name="Shape 102"/>
          <p:cNvSpPr txBox="1">
            <a:spLocks noGrp="1"/>
          </p:cNvSpPr>
          <p:nvPr>
            <p:ph type="body" idx="1"/>
          </p:nvPr>
        </p:nvSpPr>
        <p:spPr>
          <a:xfrm>
            <a:off x="628650" y="1369219"/>
            <a:ext cx="3886200" cy="3263400"/>
          </a:xfrm>
          <a:prstGeom prst="rect">
            <a:avLst/>
          </a:prstGeom>
          <a:noFill/>
          <a:ln>
            <a:noFill/>
          </a:ln>
        </p:spPr>
        <p:txBody>
          <a:bodyPr wrap="square"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1" i="0" u="none" strike="noStrike" cap="none">
                <a:solidFill>
                  <a:schemeClr val="dk1"/>
                </a:solidFill>
                <a:latin typeface="Calibri"/>
                <a:ea typeface="Calibri"/>
                <a:cs typeface="Calibri"/>
                <a:sym typeface="Calibri"/>
              </a:rPr>
              <a:t>How do Australian prisoners experience the use of a prison library?</a:t>
            </a:r>
          </a:p>
          <a:p>
            <a:pPr marL="177800" marR="0" lvl="0" indent="-171450" algn="l" rtl="0">
              <a:lnSpc>
                <a:spcPct val="90000"/>
              </a:lnSpc>
              <a:spcBef>
                <a:spcPts val="80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103" name="Shape 103"/>
          <p:cNvPicPr preferRelativeResize="0">
            <a:picLocks noGrp="1"/>
          </p:cNvPicPr>
          <p:nvPr>
            <p:ph type="body" idx="2"/>
          </p:nvPr>
        </p:nvPicPr>
        <p:blipFill rotWithShape="1">
          <a:blip r:embed="rId3">
            <a:alphaModFix/>
          </a:blip>
          <a:srcRect/>
          <a:stretch/>
        </p:blipFill>
        <p:spPr>
          <a:xfrm>
            <a:off x="4629150" y="1543645"/>
            <a:ext cx="3886200" cy="2914800"/>
          </a:xfrm>
          <a:prstGeom prst="rect">
            <a:avLst/>
          </a:prstGeom>
          <a:noFill/>
          <a:ln>
            <a:noFill/>
          </a:ln>
        </p:spPr>
      </p:pic>
      <p:sp>
        <p:nvSpPr>
          <p:cNvPr id="104" name="Shape 104"/>
          <p:cNvSpPr txBox="1"/>
          <p:nvPr/>
        </p:nvSpPr>
        <p:spPr>
          <a:xfrm>
            <a:off x="4624968" y="4599878"/>
            <a:ext cx="3855600" cy="284400"/>
          </a:xfrm>
          <a:prstGeom prst="rect">
            <a:avLst/>
          </a:prstGeom>
          <a:noFill/>
          <a:ln>
            <a:noFill/>
          </a:ln>
        </p:spPr>
        <p:txBody>
          <a:bodyPr wrap="square" lIns="68575" tIns="34275" rIns="68575" bIns="34275" anchor="t" anchorCtr="0">
            <a:noAutofit/>
          </a:bodyPr>
          <a:lstStyle/>
          <a:p>
            <a:pPr marL="0" marR="0" lvl="0" indent="0" algn="l" rtl="0">
              <a:spcBef>
                <a:spcPts val="0"/>
              </a:spcBef>
              <a:buSzPct val="25000"/>
              <a:buNone/>
            </a:pPr>
            <a:r>
              <a:rPr lang="en-GB" sz="1400" b="0" i="0" u="none" strike="noStrike" cap="none">
                <a:solidFill>
                  <a:schemeClr val="dk1"/>
                </a:solidFill>
                <a:latin typeface="Calibri"/>
                <a:ea typeface="Calibri"/>
                <a:cs typeface="Calibri"/>
                <a:sym typeface="Calibri"/>
              </a:rPr>
              <a:t>Port Phillip Prison Library, Victoria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sz="3300" b="0" i="0" u="none" strike="noStrike" cap="none">
                <a:solidFill>
                  <a:schemeClr val="dk1"/>
                </a:solidFill>
                <a:latin typeface="Calibri"/>
                <a:ea typeface="Calibri"/>
                <a:cs typeface="Calibri"/>
                <a:sym typeface="Calibri"/>
              </a:rPr>
              <a:t>Research Method &amp; Methodology</a:t>
            </a:r>
          </a:p>
        </p:txBody>
      </p:sp>
      <p:sp>
        <p:nvSpPr>
          <p:cNvPr id="110" name="Shape 110"/>
          <p:cNvSpPr txBox="1">
            <a:spLocks noGrp="1"/>
          </p:cNvSpPr>
          <p:nvPr>
            <p:ph type="body" idx="1"/>
          </p:nvPr>
        </p:nvSpPr>
        <p:spPr>
          <a:xfrm>
            <a:off x="628650" y="1369219"/>
            <a:ext cx="3886200" cy="3263400"/>
          </a:xfrm>
          <a:prstGeom prst="rect">
            <a:avLst/>
          </a:prstGeom>
          <a:noFill/>
          <a:ln>
            <a:noFill/>
          </a:ln>
        </p:spPr>
        <p:txBody>
          <a:bodyPr wrap="square"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none" strike="noStrike" cap="none" dirty="0">
                <a:solidFill>
                  <a:schemeClr val="dk1"/>
                </a:solidFill>
                <a:latin typeface="Calibri"/>
                <a:ea typeface="Calibri"/>
                <a:cs typeface="Calibri"/>
                <a:sym typeface="Calibri"/>
              </a:rPr>
              <a:t>Visits to seven prisons:</a:t>
            </a:r>
          </a:p>
          <a:p>
            <a:pPr marL="520700" marR="0" lvl="1" indent="-177800" algn="l" rtl="0">
              <a:lnSpc>
                <a:spcPct val="90000"/>
              </a:lnSpc>
              <a:spcBef>
                <a:spcPts val="400"/>
              </a:spcBef>
              <a:spcAft>
                <a:spcPts val="0"/>
              </a:spcAft>
              <a:buClr>
                <a:schemeClr val="dk1"/>
              </a:buClr>
              <a:buSzPct val="100000"/>
              <a:buFont typeface="Arial"/>
              <a:buChar char="•"/>
            </a:pPr>
            <a:r>
              <a:rPr lang="en-GB" sz="1800" b="0" i="0" u="none" strike="noStrike" cap="none" dirty="0">
                <a:solidFill>
                  <a:schemeClr val="dk1"/>
                </a:solidFill>
                <a:latin typeface="Calibri"/>
                <a:ea typeface="Calibri"/>
                <a:cs typeface="Calibri"/>
                <a:sym typeface="Calibri"/>
              </a:rPr>
              <a:t>Victoria</a:t>
            </a:r>
          </a:p>
          <a:p>
            <a:pPr marL="520700" marR="0" lvl="1" indent="-177800" algn="l" rtl="0">
              <a:lnSpc>
                <a:spcPct val="90000"/>
              </a:lnSpc>
              <a:spcBef>
                <a:spcPts val="400"/>
              </a:spcBef>
              <a:spcAft>
                <a:spcPts val="0"/>
              </a:spcAft>
              <a:buClr>
                <a:schemeClr val="dk1"/>
              </a:buClr>
              <a:buSzPct val="100000"/>
              <a:buFont typeface="Arial"/>
              <a:buChar char="•"/>
            </a:pPr>
            <a:r>
              <a:rPr lang="en-GB" sz="1800" b="0" i="0" u="none" strike="noStrike" cap="none" dirty="0">
                <a:solidFill>
                  <a:schemeClr val="dk1"/>
                </a:solidFill>
                <a:latin typeface="Calibri"/>
                <a:ea typeface="Calibri"/>
                <a:cs typeface="Calibri"/>
                <a:sym typeface="Calibri"/>
              </a:rPr>
              <a:t>South Australia</a:t>
            </a:r>
          </a:p>
          <a:p>
            <a:pPr marL="520700" marR="0" lvl="1" indent="-177800" algn="l" rtl="0">
              <a:lnSpc>
                <a:spcPct val="90000"/>
              </a:lnSpc>
              <a:spcBef>
                <a:spcPts val="400"/>
              </a:spcBef>
              <a:spcAft>
                <a:spcPts val="0"/>
              </a:spcAft>
              <a:buClr>
                <a:schemeClr val="dk1"/>
              </a:buClr>
              <a:buSzPct val="100000"/>
              <a:buFont typeface="Arial"/>
              <a:buChar char="•"/>
            </a:pPr>
            <a:r>
              <a:rPr lang="en-GB" sz="1800" b="0" i="0" u="none" strike="noStrike" cap="none" dirty="0">
                <a:solidFill>
                  <a:schemeClr val="dk1"/>
                </a:solidFill>
                <a:latin typeface="Calibri"/>
                <a:ea typeface="Calibri"/>
                <a:cs typeface="Calibri"/>
                <a:sym typeface="Calibri"/>
              </a:rPr>
              <a:t>Australian Capital Territory</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dirty="0">
                <a:solidFill>
                  <a:schemeClr val="dk1"/>
                </a:solidFill>
                <a:latin typeface="Calibri"/>
                <a:ea typeface="Calibri"/>
                <a:cs typeface="Calibri"/>
                <a:sym typeface="Calibri"/>
              </a:rPr>
              <a:t>Semi-structured interviews:</a:t>
            </a:r>
          </a:p>
          <a:p>
            <a:pPr marL="520700" marR="0" lvl="1" indent="-177800" algn="l" rtl="0">
              <a:lnSpc>
                <a:spcPct val="90000"/>
              </a:lnSpc>
              <a:spcBef>
                <a:spcPts val="400"/>
              </a:spcBef>
              <a:spcAft>
                <a:spcPts val="0"/>
              </a:spcAft>
              <a:buClr>
                <a:schemeClr val="dk1"/>
              </a:buClr>
              <a:buSzPct val="100000"/>
              <a:buFont typeface="Arial"/>
              <a:buChar char="•"/>
            </a:pPr>
            <a:r>
              <a:rPr lang="en-GB" sz="1800" b="0" i="0" u="none" strike="noStrike" cap="none" dirty="0">
                <a:solidFill>
                  <a:schemeClr val="dk1"/>
                </a:solidFill>
                <a:latin typeface="Calibri"/>
                <a:ea typeface="Calibri"/>
                <a:cs typeface="Calibri"/>
                <a:sym typeface="Calibri"/>
              </a:rPr>
              <a:t>Twenty-nine prisoners</a:t>
            </a:r>
          </a:p>
          <a:p>
            <a:pPr marL="520700" marR="0" lvl="1" indent="-177800" algn="l" rtl="0">
              <a:lnSpc>
                <a:spcPct val="90000"/>
              </a:lnSpc>
              <a:spcBef>
                <a:spcPts val="400"/>
              </a:spcBef>
              <a:spcAft>
                <a:spcPts val="0"/>
              </a:spcAft>
              <a:buClr>
                <a:schemeClr val="dk1"/>
              </a:buClr>
              <a:buSzPct val="100000"/>
              <a:buFont typeface="Arial"/>
              <a:buChar char="•"/>
            </a:pPr>
            <a:r>
              <a:rPr lang="en-GB" sz="1800" b="0" i="0" u="none" strike="noStrike" cap="none" dirty="0">
                <a:solidFill>
                  <a:schemeClr val="dk1"/>
                </a:solidFill>
                <a:latin typeface="Calibri"/>
                <a:ea typeface="Calibri"/>
                <a:cs typeface="Calibri"/>
                <a:sym typeface="Calibri"/>
              </a:rPr>
              <a:t>Seven prison staff</a:t>
            </a:r>
          </a:p>
          <a:p>
            <a:pPr marL="520700" marR="0" lvl="1" indent="-177800" algn="l" rtl="0">
              <a:lnSpc>
                <a:spcPct val="90000"/>
              </a:lnSpc>
              <a:spcBef>
                <a:spcPts val="400"/>
              </a:spcBef>
              <a:spcAft>
                <a:spcPts val="0"/>
              </a:spcAft>
              <a:buClr>
                <a:schemeClr val="dk1"/>
              </a:buClr>
              <a:buSzPct val="100000"/>
              <a:buFont typeface="Arial"/>
              <a:buNone/>
            </a:pPr>
            <a:endParaRPr sz="1800" b="0" i="0" u="none" strike="noStrike" cap="none" dirty="0">
              <a:solidFill>
                <a:schemeClr val="dk1"/>
              </a:solidFill>
              <a:latin typeface="Calibri"/>
              <a:ea typeface="Calibri"/>
              <a:cs typeface="Calibri"/>
              <a:sym typeface="Calibri"/>
            </a:endParaRPr>
          </a:p>
          <a:p>
            <a:pPr marL="177800" marR="0" lvl="0" indent="-171450" algn="l" rtl="0">
              <a:lnSpc>
                <a:spcPct val="90000"/>
              </a:lnSpc>
              <a:spcBef>
                <a:spcPts val="800"/>
              </a:spcBef>
              <a:buClr>
                <a:schemeClr val="dk1"/>
              </a:buClr>
              <a:buSzPct val="100000"/>
              <a:buFont typeface="Arial"/>
              <a:buChar char="•"/>
            </a:pPr>
            <a:r>
              <a:rPr lang="en-GB" sz="2100" b="0" i="0" u="none" strike="noStrike" cap="none" dirty="0">
                <a:solidFill>
                  <a:schemeClr val="dk1"/>
                </a:solidFill>
                <a:latin typeface="Calibri"/>
                <a:ea typeface="Calibri"/>
                <a:cs typeface="Calibri"/>
                <a:sym typeface="Calibri"/>
              </a:rPr>
              <a:t>Phenomenology – Carl </a:t>
            </a:r>
            <a:r>
              <a:rPr lang="en-GB" sz="2100" b="0" i="0" u="none" strike="noStrike" cap="none" dirty="0" err="1">
                <a:solidFill>
                  <a:schemeClr val="dk1"/>
                </a:solidFill>
                <a:latin typeface="Calibri"/>
                <a:ea typeface="Calibri"/>
                <a:cs typeface="Calibri"/>
                <a:sym typeface="Calibri"/>
              </a:rPr>
              <a:t>Moustakas</a:t>
            </a:r>
            <a:endParaRPr lang="en-GB" sz="2100" b="0" i="0" u="none" strike="noStrike" cap="none" dirty="0">
              <a:solidFill>
                <a:schemeClr val="dk1"/>
              </a:solidFill>
              <a:latin typeface="Calibri"/>
              <a:ea typeface="Calibri"/>
              <a:cs typeface="Calibri"/>
              <a:sym typeface="Calibri"/>
            </a:endParaRPr>
          </a:p>
        </p:txBody>
      </p:sp>
      <p:pic>
        <p:nvPicPr>
          <p:cNvPr id="111" name="Shape 111"/>
          <p:cNvPicPr preferRelativeResize="0">
            <a:picLocks noGrp="1"/>
          </p:cNvPicPr>
          <p:nvPr>
            <p:ph type="body" idx="2"/>
          </p:nvPr>
        </p:nvPicPr>
        <p:blipFill rotWithShape="1">
          <a:blip r:embed="rId3">
            <a:alphaModFix/>
          </a:blip>
          <a:srcRect/>
          <a:stretch/>
        </p:blipFill>
        <p:spPr>
          <a:xfrm>
            <a:off x="4629150" y="1549643"/>
            <a:ext cx="3886200" cy="2902800"/>
          </a:xfrm>
          <a:prstGeom prst="rect">
            <a:avLst/>
          </a:prstGeom>
          <a:noFill/>
          <a:ln>
            <a:noFill/>
          </a:ln>
        </p:spPr>
      </p:pic>
      <p:sp>
        <p:nvSpPr>
          <p:cNvPr id="112" name="Shape 112"/>
          <p:cNvSpPr txBox="1"/>
          <p:nvPr/>
        </p:nvSpPr>
        <p:spPr>
          <a:xfrm>
            <a:off x="4618435" y="4597003"/>
            <a:ext cx="3900300" cy="276900"/>
          </a:xfrm>
          <a:prstGeom prst="rect">
            <a:avLst/>
          </a:prstGeom>
          <a:noFill/>
          <a:ln>
            <a:noFill/>
          </a:ln>
        </p:spPr>
        <p:txBody>
          <a:bodyPr wrap="square" lIns="68575" tIns="34275" rIns="68575" bIns="34275" anchor="t" anchorCtr="0">
            <a:noAutofit/>
          </a:bodyPr>
          <a:lstStyle/>
          <a:p>
            <a:pPr marL="0" marR="0" lvl="0" indent="0" algn="l" rtl="0">
              <a:spcBef>
                <a:spcPts val="0"/>
              </a:spcBef>
              <a:buSzPct val="25000"/>
              <a:buNone/>
            </a:pPr>
            <a:r>
              <a:rPr lang="en-GB" sz="1400">
                <a:solidFill>
                  <a:schemeClr val="dk1"/>
                </a:solidFill>
                <a:latin typeface="Calibri"/>
                <a:ea typeface="Calibri"/>
                <a:cs typeface="Calibri"/>
                <a:sym typeface="Calibri"/>
              </a:rPr>
              <a:t>Alexander Maconochie Centre Library, 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sz="3300" b="0" i="0" u="none" strike="noStrike" cap="none">
                <a:solidFill>
                  <a:schemeClr val="dk1"/>
                </a:solidFill>
                <a:latin typeface="Calibri"/>
                <a:ea typeface="Calibri"/>
                <a:cs typeface="Calibri"/>
                <a:sym typeface="Calibri"/>
              </a:rPr>
              <a:t>Findings – Five Themes</a:t>
            </a:r>
          </a:p>
        </p:txBody>
      </p:sp>
      <p:sp>
        <p:nvSpPr>
          <p:cNvPr id="118" name="Shape 118"/>
          <p:cNvSpPr txBox="1">
            <a:spLocks noGrp="1"/>
          </p:cNvSpPr>
          <p:nvPr>
            <p:ph type="body" idx="1"/>
          </p:nvPr>
        </p:nvSpPr>
        <p:spPr>
          <a:xfrm>
            <a:off x="628650" y="1369219"/>
            <a:ext cx="3886200" cy="3263400"/>
          </a:xfrm>
          <a:prstGeom prst="rect">
            <a:avLst/>
          </a:prstGeom>
          <a:noFill/>
          <a:ln>
            <a:noFill/>
          </a:ln>
        </p:spPr>
        <p:txBody>
          <a:bodyPr wrap="square" lIns="68575" tIns="34275" rIns="68575" bIns="34275" anchor="t" anchorCtr="0">
            <a:noAutofit/>
          </a:bodyPr>
          <a:lstStyle/>
          <a:p>
            <a:pPr marL="177800" marR="0" lvl="0" indent="-171450" algn="l" rtl="0">
              <a:lnSpc>
                <a:spcPct val="90000"/>
              </a:lnSpc>
              <a:spcBef>
                <a:spcPts val="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Experiencing escape</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Experiencing the passage of time</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Experiencing community</a:t>
            </a:r>
          </a:p>
          <a:p>
            <a:pPr marL="177800" marR="0" lvl="0" indent="-171450" algn="l" rtl="0">
              <a:lnSpc>
                <a:spcPct val="90000"/>
              </a:lnSpc>
              <a:spcBef>
                <a:spcPts val="800"/>
              </a:spcBef>
              <a:spcAft>
                <a:spcPts val="0"/>
              </a:spcAft>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Experiencing responsibility for self</a:t>
            </a:r>
          </a:p>
          <a:p>
            <a:pPr marL="177800" marR="0" lvl="0" indent="-171450" algn="l" rtl="0">
              <a:lnSpc>
                <a:spcPct val="90000"/>
              </a:lnSpc>
              <a:spcBef>
                <a:spcPts val="800"/>
              </a:spcBef>
              <a:buClr>
                <a:schemeClr val="dk1"/>
              </a:buClr>
              <a:buSzPct val="100000"/>
              <a:buFont typeface="Arial"/>
              <a:buChar char="•"/>
            </a:pPr>
            <a:r>
              <a:rPr lang="en-GB" sz="2100" b="0" i="0" u="none" strike="noStrike" cap="none">
                <a:solidFill>
                  <a:schemeClr val="dk1"/>
                </a:solidFill>
                <a:latin typeface="Calibri"/>
                <a:ea typeface="Calibri"/>
                <a:cs typeface="Calibri"/>
                <a:sym typeface="Calibri"/>
              </a:rPr>
              <a:t>Experiencing education</a:t>
            </a:r>
          </a:p>
        </p:txBody>
      </p:sp>
      <p:pic>
        <p:nvPicPr>
          <p:cNvPr id="119" name="Shape 119"/>
          <p:cNvPicPr preferRelativeResize="0">
            <a:picLocks noGrp="1"/>
          </p:cNvPicPr>
          <p:nvPr>
            <p:ph type="body" idx="2"/>
          </p:nvPr>
        </p:nvPicPr>
        <p:blipFill rotWithShape="1">
          <a:blip r:embed="rId3">
            <a:alphaModFix/>
          </a:blip>
          <a:srcRect/>
          <a:stretch/>
        </p:blipFill>
        <p:spPr>
          <a:xfrm>
            <a:off x="4629150" y="1543645"/>
            <a:ext cx="3886200" cy="2914800"/>
          </a:xfrm>
          <a:prstGeom prst="rect">
            <a:avLst/>
          </a:prstGeom>
          <a:noFill/>
          <a:ln>
            <a:noFill/>
          </a:ln>
        </p:spPr>
      </p:pic>
      <p:sp>
        <p:nvSpPr>
          <p:cNvPr id="120" name="Shape 120"/>
          <p:cNvSpPr txBox="1"/>
          <p:nvPr/>
        </p:nvSpPr>
        <p:spPr>
          <a:xfrm>
            <a:off x="4650581" y="4586288"/>
            <a:ext cx="3836400" cy="276900"/>
          </a:xfrm>
          <a:prstGeom prst="rect">
            <a:avLst/>
          </a:prstGeom>
          <a:noFill/>
          <a:ln>
            <a:noFill/>
          </a:ln>
        </p:spPr>
        <p:txBody>
          <a:bodyPr wrap="square" lIns="68575" tIns="34275" rIns="68575" bIns="34275" anchor="t" anchorCtr="0">
            <a:noAutofit/>
          </a:bodyPr>
          <a:lstStyle/>
          <a:p>
            <a:pPr marL="0" marR="0" lvl="0" indent="0" algn="l" rtl="0">
              <a:spcBef>
                <a:spcPts val="0"/>
              </a:spcBef>
              <a:buSzPct val="25000"/>
              <a:buNone/>
            </a:pPr>
            <a:r>
              <a:rPr lang="en-GB" sz="1400">
                <a:solidFill>
                  <a:schemeClr val="dk1"/>
                </a:solidFill>
                <a:latin typeface="Calibri"/>
                <a:ea typeface="Calibri"/>
                <a:cs typeface="Calibri"/>
                <a:sym typeface="Calibri"/>
              </a:rPr>
              <a:t>Port August Prison Library, South Australia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28650" y="273844"/>
            <a:ext cx="7886700" cy="994200"/>
          </a:xfrm>
          <a:prstGeom prst="rect">
            <a:avLst/>
          </a:prstGeom>
          <a:noFill/>
          <a:ln>
            <a:noFill/>
          </a:ln>
        </p:spPr>
        <p:txBody>
          <a:bodyPr wrap="square" lIns="68575" tIns="34275" rIns="68575" bIns="34275" anchor="ctr" anchorCtr="0">
            <a:noAutofit/>
          </a:bodyPr>
          <a:lstStyle/>
          <a:p>
            <a:pPr marL="0" marR="0" lvl="0" indent="-209550" algn="l" rtl="0">
              <a:lnSpc>
                <a:spcPct val="90000"/>
              </a:lnSpc>
              <a:spcBef>
                <a:spcPts val="0"/>
              </a:spcBef>
              <a:buClr>
                <a:schemeClr val="dk1"/>
              </a:buClr>
              <a:buSzPct val="100000"/>
              <a:buFont typeface="Calibri"/>
              <a:buNone/>
            </a:pPr>
            <a:r>
              <a:rPr lang="en-GB" sz="3300" b="0" i="0" u="none" strike="noStrike" cap="none">
                <a:solidFill>
                  <a:schemeClr val="dk1"/>
                </a:solidFill>
                <a:latin typeface="Calibri"/>
                <a:ea typeface="Calibri"/>
                <a:cs typeface="Calibri"/>
                <a:sym typeface="Calibri"/>
              </a:rPr>
              <a:t>End Result</a:t>
            </a:r>
          </a:p>
        </p:txBody>
      </p:sp>
      <p:pic>
        <p:nvPicPr>
          <p:cNvPr id="126" name="Shape 126"/>
          <p:cNvPicPr preferRelativeResize="0">
            <a:picLocks noGrp="1"/>
          </p:cNvPicPr>
          <p:nvPr>
            <p:ph type="body" idx="1"/>
          </p:nvPr>
        </p:nvPicPr>
        <p:blipFill rotWithShape="1">
          <a:blip r:embed="rId3">
            <a:alphaModFix/>
          </a:blip>
          <a:srcRect/>
          <a:stretch/>
        </p:blipFill>
        <p:spPr>
          <a:xfrm>
            <a:off x="2695522" y="348881"/>
            <a:ext cx="4622400" cy="437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n-GB"/>
              <a:t>Romany’s research</a:t>
            </a:r>
          </a:p>
        </p:txBody>
      </p:sp>
      <p:sp>
        <p:nvSpPr>
          <p:cNvPr id="132" name="Shape 132"/>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61950" rtl="0">
              <a:lnSpc>
                <a:spcPct val="90000"/>
              </a:lnSpc>
              <a:spcBef>
                <a:spcPts val="800"/>
              </a:spcBef>
              <a:spcAft>
                <a:spcPts val="0"/>
              </a:spcAft>
              <a:buSzPct val="100000"/>
              <a:buFont typeface="Arial"/>
              <a:buChar char="•"/>
            </a:pPr>
            <a:r>
              <a:rPr lang="en-GB" sz="2100" strike="sngStrike">
                <a:latin typeface="Calibri"/>
                <a:ea typeface="Calibri"/>
                <a:cs typeface="Calibri"/>
                <a:sym typeface="Calibri"/>
              </a:rPr>
              <a:t>Australian academic librarians as teachers</a:t>
            </a:r>
          </a:p>
          <a:p>
            <a:pPr marL="457200" lvl="0" indent="-361950" rtl="0">
              <a:lnSpc>
                <a:spcPct val="90000"/>
              </a:lnSpc>
              <a:spcBef>
                <a:spcPts val="0"/>
              </a:spcBef>
              <a:spcAft>
                <a:spcPts val="0"/>
              </a:spcAft>
              <a:buSzPct val="100000"/>
              <a:buFont typeface="Arial"/>
              <a:buChar char="•"/>
            </a:pPr>
            <a:r>
              <a:rPr lang="en-GB" sz="2100" strike="sngStrike">
                <a:latin typeface="Calibri"/>
                <a:ea typeface="Calibri"/>
                <a:cs typeface="Calibri"/>
                <a:sym typeface="Calibri"/>
              </a:rPr>
              <a:t>Australian academic librarians as educators</a:t>
            </a:r>
          </a:p>
          <a:p>
            <a:pPr marL="457200" lvl="0" indent="-361950" rtl="0">
              <a:lnSpc>
                <a:spcPct val="90000"/>
              </a:lnSpc>
              <a:spcBef>
                <a:spcPts val="0"/>
              </a:spcBef>
              <a:buSzPct val="100000"/>
              <a:buFont typeface="Arial"/>
              <a:buChar char="•"/>
            </a:pPr>
            <a:r>
              <a:rPr lang="en-GB" sz="2100" strike="sngStrike">
                <a:latin typeface="Calibri"/>
                <a:ea typeface="Calibri"/>
                <a:cs typeface="Calibri"/>
                <a:sym typeface="Calibri"/>
              </a:rPr>
              <a:t>Australian academic librarians' perceptions of their role in education and training</a:t>
            </a:r>
          </a:p>
          <a:p>
            <a:pPr lvl="0" rtl="0">
              <a:lnSpc>
                <a:spcPct val="90000"/>
              </a:lnSpc>
              <a:spcBef>
                <a:spcPts val="800"/>
              </a:spcBef>
              <a:buNone/>
            </a:pPr>
            <a:r>
              <a:rPr lang="en-GB" sz="2100" u="sng">
                <a:latin typeface="Calibri"/>
                <a:ea typeface="Calibri"/>
                <a:cs typeface="Calibri"/>
                <a:sym typeface="Calibri"/>
              </a:rPr>
              <a:t>The education and training role of Australian academic librarians (TBC!)</a:t>
            </a:r>
          </a:p>
          <a:p>
            <a:pPr lvl="0" rtl="0">
              <a:spcBef>
                <a:spcPts val="0"/>
              </a:spcBef>
              <a:buNone/>
            </a:pPr>
            <a:r>
              <a:rPr lang="en-GB"/>
              <a:t>Supervisors: Dr Mary Carroll, Dr Mary Anne Kennan, Dr Barbara Combes</a:t>
            </a: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On-screen Show (16:9)</PresentationFormat>
  <Paragraphs>198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Roboto Slab</vt:lpstr>
      <vt:lpstr>Roboto</vt:lpstr>
      <vt:lpstr>Marina</vt:lpstr>
      <vt:lpstr>Doing a PhD</vt:lpstr>
      <vt:lpstr>Session Outline</vt:lpstr>
      <vt:lpstr>Ask Questions via GoSoapbox </vt:lpstr>
      <vt:lpstr>Jane’s research</vt:lpstr>
      <vt:lpstr>My Research Question</vt:lpstr>
      <vt:lpstr>Research Method &amp; Methodology</vt:lpstr>
      <vt:lpstr>Findings – Five Themes</vt:lpstr>
      <vt:lpstr>End Result</vt:lpstr>
      <vt:lpstr>Romany’s research</vt:lpstr>
      <vt:lpstr>My Motivation</vt:lpstr>
      <vt:lpstr>My research question(s)</vt:lpstr>
      <vt:lpstr>Research Methodology &amp; Method</vt:lpstr>
      <vt:lpstr>Benefits for GLAMR</vt:lpstr>
      <vt:lpstr>The experience of doing a PhD - Good</vt:lpstr>
      <vt:lpstr>The experience of doing a PhD - Bad</vt:lpstr>
      <vt:lpstr>The experience of doing a PhD - Ugly</vt:lpstr>
      <vt:lpstr>What to consider before you do this...</vt:lpstr>
      <vt:lpstr>PowerPoint Presentation</vt:lpstr>
      <vt:lpstr>Requirements, stages, outcomes at RMIT</vt:lpstr>
      <vt:lpstr>How to apply - RMIT University</vt:lpstr>
      <vt:lpstr>PowerPoint Presentation</vt:lpstr>
      <vt:lpstr>Alternative entry - RMIT University</vt:lpstr>
      <vt:lpstr>RMIT - Milestones</vt:lpstr>
      <vt:lpstr>RMIT - Examination process</vt:lpstr>
      <vt:lpstr>PowerPoint Presentation</vt:lpstr>
      <vt:lpstr>CSU - Application </vt:lpstr>
      <vt:lpstr>CSU - Timing and cost</vt:lpstr>
      <vt:lpstr>CSU - Requirements for endorsement of candidature</vt:lpstr>
      <vt:lpstr>CSU - After endorsement of candidature</vt:lpstr>
      <vt:lpstr>Areas of research that suit Doctoral Studies</vt:lpstr>
      <vt:lpstr>Recent GLAMR PhD Completions</vt:lpstr>
      <vt:lpstr>PhD Completions CSU 2008 - 2016</vt:lpstr>
      <vt:lpstr>PhD Completions RMIT</vt:lpstr>
      <vt:lpstr>Activity</vt:lpstr>
      <vt:lpstr>Any questions??</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a PhD</dc:title>
  <dc:creator>Anna Srivastava</dc:creator>
  <cp:lastModifiedBy>Anna Srivastava</cp:lastModifiedBy>
  <cp:revision>1</cp:revision>
  <dcterms:modified xsi:type="dcterms:W3CDTF">2017-12-18T00:20:30Z</dcterms:modified>
</cp:coreProperties>
</file>