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723" r:id="rId4"/>
    <p:sldMasterId id="2147483696" r:id="rId5"/>
  </p:sldMasterIdLst>
  <p:sldIdLst>
    <p:sldId id="256" r:id="rId6"/>
    <p:sldId id="260" r:id="rId7"/>
    <p:sldId id="257" r:id="rId8"/>
    <p:sldId id="258" r:id="rId9"/>
    <p:sldId id="262" r:id="rId10"/>
    <p:sldId id="25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529">
          <p15:clr>
            <a:srgbClr val="A4A3A4"/>
          </p15:clr>
        </p15:guide>
        <p15:guide id="4" orient="horz" pos="1524">
          <p15:clr>
            <a:srgbClr val="A4A3A4"/>
          </p15:clr>
        </p15:guide>
        <p15:guide id="5" orient="horz" pos="224">
          <p15:clr>
            <a:srgbClr val="A4A3A4"/>
          </p15:clr>
        </p15:guide>
        <p15:guide id="6" pos="226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1704"/>
        <p:guide orient="horz" pos="2160"/>
        <p:guide orient="horz" pos="529"/>
        <p:guide orient="horz" pos="1524"/>
        <p:guide orient="horz" pos="224"/>
        <p:guide pos="22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290" y="2520043"/>
            <a:ext cx="5352240" cy="1470025"/>
          </a:xfrm>
          <a:prstGeom prst="rect">
            <a:avLst/>
          </a:prstGeom>
        </p:spPr>
        <p:txBody>
          <a:bodyPr anchor="ctr"/>
          <a:lstStyle>
            <a:lvl1pPr algn="ctr">
              <a:defRPr sz="3000" baseline="0">
                <a:latin typeface="Arial"/>
                <a:cs typeface="Arial"/>
              </a:defRPr>
            </a:lvl1pPr>
          </a:lstStyle>
          <a:p>
            <a:r>
              <a:rPr lang="en-AU" dirty="0" smtClean="0"/>
              <a:t>TITLE PAGE (30pt Arial Narrow)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290" y="4660988"/>
            <a:ext cx="5352240" cy="11166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SUB HEADLINE / PRESENTER (18pt Arial Narrow)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4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74290" y="2520043"/>
            <a:ext cx="5352240" cy="1470025"/>
          </a:xfrm>
          <a:prstGeom prst="rect">
            <a:avLst/>
          </a:prstGeom>
        </p:spPr>
        <p:txBody>
          <a:bodyPr anchor="ctr"/>
          <a:lstStyle>
            <a:lvl1pPr algn="ctr">
              <a:defRPr sz="30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Section Break</a:t>
            </a:r>
            <a:br>
              <a:rPr lang="en-AU" dirty="0" smtClean="0"/>
            </a:br>
            <a:r>
              <a:rPr lang="en-AU" dirty="0" smtClean="0"/>
              <a:t>(30pt Arial Narrow)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4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000"/>
            </a:lvl2pPr>
            <a:lvl3pPr marL="1143000" indent="-228600">
              <a:buFont typeface="Wingdings" charset="2"/>
              <a:buChar char="§"/>
              <a:defRPr sz="1800"/>
            </a:lvl3pPr>
            <a:lvl4pPr>
              <a:defRPr sz="1600"/>
            </a:lvl4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7596606" y="6376719"/>
            <a:ext cx="1212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B116A7-1BBE-0246-8B18-68B8A757ECD8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78052" y="217549"/>
            <a:ext cx="5223117" cy="77405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90000"/>
              </a:lnSpc>
              <a:buNone/>
              <a:defRPr sz="2400"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>
                <a:latin typeface="Arial Narrow"/>
                <a:cs typeface="Arial Narrow"/>
              </a:rPr>
              <a:t>CONTENT PAGE 2</a:t>
            </a:r>
            <a:br>
              <a:rPr lang="en-US" sz="2400" dirty="0" smtClean="0">
                <a:latin typeface="Arial Narrow"/>
                <a:cs typeface="Arial Narrow"/>
              </a:rPr>
            </a:br>
            <a:r>
              <a:rPr lang="en-US" sz="2400" dirty="0" smtClean="0">
                <a:latin typeface="Arial Narrow"/>
                <a:cs typeface="Arial Narrow"/>
              </a:rPr>
              <a:t>2 LINES (24pt Arial Narrow)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7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274290" y="1073619"/>
            <a:ext cx="5352240" cy="1470025"/>
          </a:xfrm>
          <a:prstGeom prst="rect">
            <a:avLst/>
          </a:prstGeom>
        </p:spPr>
        <p:txBody>
          <a:bodyPr anchor="ctr"/>
          <a:lstStyle>
            <a:lvl1pPr algn="ctr">
              <a:defRPr sz="30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TITLE PAGE (30pt Arial Narrow)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290" y="2543644"/>
            <a:ext cx="5352240" cy="11166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SUB HEADLINE / PRESENTER (18pt Arial Narrow)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0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1896"/>
            <a:ext cx="8229600" cy="51082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04E86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054834" y="63847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8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1896"/>
            <a:ext cx="8229600" cy="51082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04E86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31260"/>
            <a:ext cx="8319621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 marL="1143000" indent="-228600">
              <a:buFont typeface="Wingdings" charset="2"/>
              <a:buChar char="§"/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647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1896"/>
            <a:ext cx="8229600" cy="51082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04E86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126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 marL="1143000" indent="-228600">
              <a:buFont typeface="Wingdings" charset="2"/>
              <a:buChar char="§"/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126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 marL="1143000" indent="-228600">
              <a:buFont typeface="Wingdings" charset="2"/>
              <a:buChar char="§"/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389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3286278" y="1088125"/>
            <a:ext cx="5511828" cy="47437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1896"/>
            <a:ext cx="8229600" cy="51082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4E86"/>
                </a:solidFill>
                <a:latin typeface="Arial Narrow"/>
                <a:cs typeface="Arial Narrow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57200" y="1088125"/>
            <a:ext cx="2484666" cy="4743791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400"/>
            </a:lvl2pPr>
            <a:lvl3pPr marL="1143000" indent="-228600">
              <a:buFont typeface="Wingdings" charset="2"/>
              <a:buChar char="§"/>
              <a:defRPr sz="2400"/>
            </a:lvl3pPr>
            <a:lvl4pPr>
              <a:defRPr sz="2400"/>
            </a:lvl4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5183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09445" y="1031359"/>
            <a:ext cx="8288662" cy="4871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5607" y="141896"/>
            <a:ext cx="8332500" cy="48749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4E86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74290" y="2520043"/>
            <a:ext cx="5352240" cy="1470025"/>
          </a:xfrm>
          <a:prstGeom prst="rect">
            <a:avLst/>
          </a:prstGeom>
        </p:spPr>
        <p:txBody>
          <a:bodyPr anchor="ctr"/>
          <a:lstStyle>
            <a:lvl1pPr algn="ctr">
              <a:defRPr sz="3000" baseline="0">
                <a:latin typeface="Arial"/>
                <a:cs typeface="Arial"/>
              </a:defRPr>
            </a:lvl1pPr>
          </a:lstStyle>
          <a:p>
            <a:r>
              <a:rPr lang="en-AU" dirty="0" smtClean="0"/>
              <a:t>Section Break</a:t>
            </a:r>
            <a:br>
              <a:rPr lang="en-AU" dirty="0" smtClean="0"/>
            </a:br>
            <a:r>
              <a:rPr lang="en-AU" dirty="0" smtClean="0"/>
              <a:t>(30pt Arial Narrow)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How to use the Monash Brand template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DCB2-E1AF-CF45-BF86-32B8D7F4E26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PPT templates-1-standard-FINAL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3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5" r:id="rId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templates-1-standard-FINAL-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7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16A7-1BBE-0246-8B18-68B8A757ECD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PPT templates-1-standard-covers-3-1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5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22" r:id="rId2"/>
    <p:sldLayoutId id="2147483676" r:id="rId3"/>
    <p:sldLayoutId id="2147483720" r:id="rId4"/>
    <p:sldLayoutId id="2147483681" r:id="rId5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templates-1-standard-covers-3-6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9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s-1-standard-covers-3-3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0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users/Peggy_Marco-1553824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pixabay.com/en/binoculars-search-see-to-find-1015265/" TargetMode="External"/><Relationship Id="rId4" Type="http://schemas.openxmlformats.org/officeDocument/2006/relationships/hyperlink" Target="https://creativecommons.org/publicdomain/zero/1.0/deed.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napshotsofhealth-project.blogspot.com.au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ixabay.com/en/director-film-acting-recording-1013873/" TargetMode="External"/><Relationship Id="rId5" Type="http://schemas.openxmlformats.org/officeDocument/2006/relationships/hyperlink" Target="https://creativecommons.org/publicdomain/zero/1.0/deed.en" TargetMode="External"/><Relationship Id="rId4" Type="http://schemas.openxmlformats.org/officeDocument/2006/relationships/hyperlink" Target="https://pixabay.com/en/users/Peggy_Marco-1553824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users/Peggy_Marco-1553824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en/career-head-rise-profession-chance-1020061/" TargetMode="External"/><Relationship Id="rId4" Type="http://schemas.openxmlformats.org/officeDocument/2006/relationships/hyperlink" Target="https://creativecommons.org/publicdomain/zero/1.0/deed.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publicdomain/zero/1.0/deed.en" TargetMode="External"/><Relationship Id="rId2" Type="http://schemas.openxmlformats.org/officeDocument/2006/relationships/hyperlink" Target="https://pixabay.com/en/users/Peggy_Marco-1553824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hyperlink" Target="https://pixabay.com/en/laptop-learn-school-computer-101978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users/Peggy_Marco-1553824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ixabay.com/en/magnifying-glass-search-to-find-1020142/" TargetMode="External"/><Relationship Id="rId5" Type="http://schemas.openxmlformats.org/officeDocument/2006/relationships/hyperlink" Target="https://pixabay.com/en/question-mark-question-response-1026526/" TargetMode="External"/><Relationship Id="rId4" Type="http://schemas.openxmlformats.org/officeDocument/2006/relationships/hyperlink" Target="https://creativecommons.org/publicdomain/zero/1.0/deed.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users/Peggy_Marco-1553824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en/question-mark-question-response-1026526/" TargetMode="External"/><Relationship Id="rId4" Type="http://schemas.openxmlformats.org/officeDocument/2006/relationships/hyperlink" Target="https://creativecommons.org/publicdomain/zero/1.0/deed.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290" y="1785030"/>
            <a:ext cx="5352240" cy="1470025"/>
          </a:xfrm>
        </p:spPr>
        <p:txBody>
          <a:bodyPr/>
          <a:lstStyle/>
          <a:p>
            <a:r>
              <a:rPr lang="en-US" dirty="0" smtClean="0"/>
              <a:t>YouTube Annotations: </a:t>
            </a:r>
            <a:br>
              <a:rPr lang="en-US" dirty="0" smtClean="0"/>
            </a:br>
            <a:r>
              <a:rPr lang="en-US" dirty="0" smtClean="0"/>
              <a:t>making videos interactive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Kim </a:t>
            </a:r>
            <a:r>
              <a:rPr lang="en-US" dirty="0" err="1" smtClean="0"/>
              <a:t>Ferriere</a:t>
            </a:r>
            <a:r>
              <a:rPr lang="en-US" dirty="0" smtClean="0"/>
              <a:t> and </a:t>
            </a:r>
            <a:r>
              <a:rPr lang="en-US" smtClean="0"/>
              <a:t>Allie Ford</a:t>
            </a:r>
          </a:p>
        </p:txBody>
      </p:sp>
      <p:pic>
        <p:nvPicPr>
          <p:cNvPr id="4" name="Picture 3" descr="Big_M-Li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7693" y="0"/>
            <a:ext cx="31735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59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Snapshots of Healthcare project</a:t>
            </a:r>
          </a:p>
          <a:p>
            <a:r>
              <a:rPr lang="en-US" dirty="0" smtClean="0"/>
              <a:t>Adding annotations demo</a:t>
            </a:r>
          </a:p>
          <a:p>
            <a:r>
              <a:rPr lang="en-US" dirty="0" smtClean="0"/>
              <a:t>Hands-on time! </a:t>
            </a:r>
          </a:p>
          <a:p>
            <a:r>
              <a:rPr lang="en-US" dirty="0" smtClean="0"/>
              <a:t>Top tips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2126"/>
            <a:ext cx="9143999" cy="1065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" name="Picture 2" descr="binoculars-1015265_64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369964" y="1642306"/>
            <a:ext cx="3559268" cy="35592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46629" y="6581001"/>
            <a:ext cx="35973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dirty="0" smtClean="0">
                <a:latin typeface="Arial"/>
                <a:cs typeface="Arial"/>
              </a:rPr>
              <a:t>Image credit: </a:t>
            </a:r>
            <a:r>
              <a:rPr lang="en-AU" sz="1200" u="sng" dirty="0" smtClean="0">
                <a:latin typeface="Arial"/>
                <a:cs typeface="Arial"/>
                <a:hlinkClick r:id="rId3"/>
              </a:rPr>
              <a:t>Peggy_Marco</a:t>
            </a:r>
            <a:r>
              <a:rPr lang="en-AU" sz="1200" dirty="0" smtClean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4"/>
              </a:rPr>
              <a:t>CC0</a:t>
            </a:r>
            <a:r>
              <a:rPr lang="en-AU" sz="1200" dirty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5"/>
              </a:rPr>
              <a:t>via pixabay.com</a:t>
            </a:r>
            <a:endParaRPr lang="en-AU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874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rector-1013873_64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639976" y="2446702"/>
            <a:ext cx="2978998" cy="297899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Snapshots of Healthcare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2126"/>
            <a:ext cx="9143999" cy="1065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199" y="1231260"/>
            <a:ext cx="8319621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09599" y="1383660"/>
            <a:ext cx="8077201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"/>
                <a:cs typeface="Arial"/>
              </a:rPr>
              <a:t>Second year OT EBP unit needed </a:t>
            </a:r>
            <a:r>
              <a:rPr lang="en-US" sz="2400" dirty="0" smtClean="0">
                <a:solidFill>
                  <a:srgbClr val="800000"/>
                </a:solidFill>
                <a:latin typeface="Arial"/>
                <a:cs typeface="Arial"/>
              </a:rPr>
              <a:t>help</a:t>
            </a:r>
            <a:r>
              <a:rPr lang="en-US" sz="2400" dirty="0" smtClean="0">
                <a:latin typeface="Arial"/>
                <a:cs typeface="Arial"/>
              </a:rPr>
              <a:t>!</a:t>
            </a:r>
          </a:p>
          <a:p>
            <a:r>
              <a:rPr lang="en-US" sz="2400" dirty="0" smtClean="0">
                <a:solidFill>
                  <a:srgbClr val="FF6600"/>
                </a:solidFill>
                <a:latin typeface="Arial"/>
                <a:cs typeface="Arial"/>
              </a:rPr>
              <a:t>$$$ </a:t>
            </a:r>
            <a:r>
              <a:rPr lang="en-US" sz="2400" dirty="0" smtClean="0">
                <a:latin typeface="Arial"/>
                <a:cs typeface="Arial"/>
              </a:rPr>
              <a:t>Grants from School of Primary Healthcare and BLBT</a:t>
            </a:r>
          </a:p>
          <a:p>
            <a:r>
              <a:rPr lang="en-US" sz="2400" dirty="0" smtClean="0">
                <a:latin typeface="Arial"/>
                <a:cs typeface="Arial"/>
              </a:rPr>
              <a:t>Video interview </a:t>
            </a:r>
            <a:r>
              <a:rPr lang="en-US" sz="2400" dirty="0" smtClean="0">
                <a:solidFill>
                  <a:srgbClr val="008000"/>
                </a:solidFill>
                <a:latin typeface="Arial"/>
                <a:cs typeface="Arial"/>
              </a:rPr>
              <a:t>repository</a:t>
            </a:r>
          </a:p>
          <a:p>
            <a:r>
              <a:rPr lang="en-US" sz="2400" dirty="0" smtClean="0">
                <a:latin typeface="Arial"/>
                <a:cs typeface="Arial"/>
              </a:rPr>
              <a:t>Interviews are </a:t>
            </a:r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interesting</a:t>
            </a:r>
            <a:r>
              <a:rPr lang="is-IS" sz="2400" dirty="0" smtClean="0">
                <a:latin typeface="Arial"/>
                <a:cs typeface="Arial"/>
              </a:rPr>
              <a:t>…</a:t>
            </a:r>
          </a:p>
          <a:p>
            <a:r>
              <a:rPr lang="is-IS" sz="2400" dirty="0" smtClean="0">
                <a:latin typeface="Arial"/>
                <a:cs typeface="Arial"/>
              </a:rPr>
              <a:t>... </a:t>
            </a:r>
            <a:r>
              <a:rPr lang="en-US" sz="2400" dirty="0" smtClean="0">
                <a:latin typeface="Arial"/>
                <a:cs typeface="Arial"/>
              </a:rPr>
              <a:t>B</a:t>
            </a:r>
            <a:r>
              <a:rPr lang="is-IS" sz="2400" dirty="0" smtClean="0">
                <a:latin typeface="Arial"/>
                <a:cs typeface="Arial"/>
              </a:rPr>
              <a:t>ut </a:t>
            </a:r>
            <a:r>
              <a:rPr lang="is-IS" sz="2400" dirty="0" smtClean="0">
                <a:solidFill>
                  <a:srgbClr val="0000FF"/>
                </a:solidFill>
                <a:latin typeface="Arial"/>
                <a:cs typeface="Arial"/>
              </a:rPr>
              <a:t>looooooong</a:t>
            </a:r>
            <a:r>
              <a:rPr lang="is-IS" sz="2400" dirty="0" smtClean="0">
                <a:latin typeface="Arial"/>
                <a:cs typeface="Arial"/>
              </a:rPr>
              <a:t>!</a:t>
            </a:r>
          </a:p>
          <a:p>
            <a:r>
              <a:rPr lang="is-IS" sz="2400" dirty="0" smtClean="0">
                <a:latin typeface="Arial"/>
                <a:cs typeface="Arial"/>
              </a:rPr>
              <a:t>Need a way to </a:t>
            </a:r>
            <a:r>
              <a:rPr lang="is-IS" sz="2400" dirty="0" smtClean="0">
                <a:solidFill>
                  <a:srgbClr val="660066"/>
                </a:solidFill>
                <a:latin typeface="Arial"/>
                <a:cs typeface="Arial"/>
              </a:rPr>
              <a:t>navigate</a:t>
            </a:r>
          </a:p>
          <a:p>
            <a:endParaRPr lang="is-IS" sz="2400" dirty="0" smtClean="0">
              <a:latin typeface="Arial"/>
              <a:cs typeface="Arial"/>
            </a:endParaRPr>
          </a:p>
          <a:p>
            <a:endParaRPr lang="is-IS" sz="2400" dirty="0">
              <a:latin typeface="Arial"/>
              <a:cs typeface="Arial"/>
            </a:endParaRPr>
          </a:p>
          <a:p>
            <a:r>
              <a:rPr lang="is-IS" sz="2400" dirty="0" smtClean="0">
                <a:latin typeface="Arial"/>
                <a:cs typeface="Arial"/>
              </a:rPr>
              <a:t>Example: </a:t>
            </a:r>
            <a:r>
              <a:rPr lang="en-US" sz="2400" dirty="0">
                <a:latin typeface="Arial"/>
                <a:cs typeface="Arial"/>
                <a:hlinkClick r:id="rId3"/>
              </a:rPr>
              <a:t>http://</a:t>
            </a:r>
            <a:r>
              <a:rPr lang="en-US" sz="2400" dirty="0" err="1">
                <a:latin typeface="Arial"/>
                <a:cs typeface="Arial"/>
                <a:hlinkClick r:id="rId3"/>
              </a:rPr>
              <a:t>snapshotsofhealth-project.blogspot.com.au</a:t>
            </a:r>
            <a:r>
              <a:rPr lang="en-US" sz="2400" dirty="0">
                <a:latin typeface="Arial"/>
                <a:cs typeface="Arial"/>
                <a:hlinkClick r:id="rId3"/>
              </a:rPr>
              <a:t>/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46629" y="6581001"/>
            <a:ext cx="35973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dirty="0" smtClean="0">
                <a:latin typeface="Arial"/>
                <a:cs typeface="Arial"/>
              </a:rPr>
              <a:t>Image credit: </a:t>
            </a:r>
            <a:r>
              <a:rPr lang="en-AU" sz="1200" u="sng" dirty="0" smtClean="0">
                <a:latin typeface="Arial"/>
                <a:cs typeface="Arial"/>
                <a:hlinkClick r:id="rId4"/>
              </a:rPr>
              <a:t>Peggy_Marco</a:t>
            </a:r>
            <a:r>
              <a:rPr lang="en-AU" sz="1200" dirty="0" smtClean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5"/>
              </a:rPr>
              <a:t>CC0</a:t>
            </a:r>
            <a:r>
              <a:rPr lang="en-AU" sz="1200" dirty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6"/>
              </a:rPr>
              <a:t>via pixabay.com</a:t>
            </a:r>
            <a:endParaRPr lang="en-AU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1158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demo!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2126"/>
            <a:ext cx="9143999" cy="1065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199" y="1231260"/>
            <a:ext cx="8319621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" name="Picture 1" descr="career-1020061_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3578" y="767698"/>
            <a:ext cx="5614036" cy="56140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46629" y="6581001"/>
            <a:ext cx="35973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dirty="0" smtClean="0">
                <a:latin typeface="Arial"/>
                <a:cs typeface="Arial"/>
              </a:rPr>
              <a:t>Image credit: </a:t>
            </a:r>
            <a:r>
              <a:rPr lang="en-AU" sz="1200" u="sng" dirty="0" smtClean="0">
                <a:latin typeface="Arial"/>
                <a:cs typeface="Arial"/>
                <a:hlinkClick r:id="rId3"/>
              </a:rPr>
              <a:t>Peggy_Marco</a:t>
            </a:r>
            <a:r>
              <a:rPr lang="en-AU" sz="1200" dirty="0" smtClean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4"/>
              </a:rPr>
              <a:t>CC0</a:t>
            </a:r>
            <a:r>
              <a:rPr lang="en-AU" sz="1200" dirty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5"/>
              </a:rPr>
              <a:t>via pixabay.com</a:t>
            </a:r>
            <a:endParaRPr lang="en-AU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874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2126"/>
            <a:ext cx="9143999" cy="1065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199" y="1231260"/>
            <a:ext cx="8319621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46629" y="6581001"/>
            <a:ext cx="35973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dirty="0" smtClean="0">
                <a:latin typeface="Arial"/>
                <a:cs typeface="Arial"/>
              </a:rPr>
              <a:t>Image credit: </a:t>
            </a:r>
            <a:r>
              <a:rPr lang="en-AU" sz="1200" u="sng" dirty="0" smtClean="0">
                <a:latin typeface="Arial"/>
                <a:cs typeface="Arial"/>
                <a:hlinkClick r:id="rId2"/>
              </a:rPr>
              <a:t>Peggy_Marco</a:t>
            </a:r>
            <a:r>
              <a:rPr lang="en-AU" sz="1200" dirty="0" smtClean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3"/>
              </a:rPr>
              <a:t>CC0</a:t>
            </a:r>
            <a:r>
              <a:rPr lang="en-AU" sz="1200" dirty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4"/>
              </a:rPr>
              <a:t>via pixabay.com</a:t>
            </a:r>
            <a:endParaRPr lang="en-AU" sz="1200" dirty="0">
              <a:latin typeface="Arial"/>
              <a:cs typeface="Arial"/>
            </a:endParaRPr>
          </a:p>
        </p:txBody>
      </p:sp>
      <p:pic>
        <p:nvPicPr>
          <p:cNvPr id="3" name="Picture 2" descr="laptop-1019782_6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3709" y="907459"/>
            <a:ext cx="5334195" cy="533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9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tips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2126"/>
            <a:ext cx="9143999" cy="1065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199" y="1231260"/>
            <a:ext cx="8319621" cy="52310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"/>
                <a:cs typeface="Arial"/>
              </a:rPr>
              <a:t>Can use annotations on any YouTube video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Think ahead during creation and editing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Plan times for menus or links</a:t>
            </a:r>
          </a:p>
          <a:p>
            <a:pPr lvl="1"/>
            <a:endParaRPr lang="en-US" sz="20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Can’t copy annotations!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Check video carefully before annotating!</a:t>
            </a:r>
          </a:p>
          <a:p>
            <a:pPr lvl="2"/>
            <a:r>
              <a:rPr lang="en-US" sz="1600" dirty="0" smtClean="0">
                <a:latin typeface="Arial"/>
                <a:cs typeface="Arial"/>
              </a:rPr>
              <a:t>Right account</a:t>
            </a:r>
          </a:p>
          <a:p>
            <a:pPr lvl="2"/>
            <a:r>
              <a:rPr lang="en-US" sz="1600" dirty="0" smtClean="0">
                <a:latin typeface="Arial"/>
                <a:cs typeface="Arial"/>
              </a:rPr>
              <a:t>No audio/video errors</a:t>
            </a:r>
          </a:p>
          <a:p>
            <a:pPr lvl="2"/>
            <a:r>
              <a:rPr lang="en-US" sz="1600" dirty="0" smtClean="0">
                <a:latin typeface="Arial"/>
                <a:cs typeface="Arial"/>
              </a:rPr>
              <a:t>Menu screens are long enough</a:t>
            </a:r>
          </a:p>
          <a:p>
            <a:pPr lvl="2"/>
            <a:r>
              <a:rPr lang="en-US" sz="1600" dirty="0" smtClean="0">
                <a:latin typeface="Arial"/>
                <a:cs typeface="Arial"/>
              </a:rPr>
              <a:t>Nothing is missing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Annotations take time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Avoid too many options (if possible)</a:t>
            </a: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2" name="Picture 1" descr="magnifying-glass-1020142_64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4223" y="3333864"/>
            <a:ext cx="2879776" cy="28797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6629" y="6581001"/>
            <a:ext cx="35973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dirty="0" smtClean="0">
                <a:latin typeface="Arial"/>
                <a:cs typeface="Arial"/>
              </a:rPr>
              <a:t>Image credit: </a:t>
            </a:r>
            <a:r>
              <a:rPr lang="en-AU" sz="1200" u="sng" dirty="0" smtClean="0">
                <a:latin typeface="Arial"/>
                <a:cs typeface="Arial"/>
                <a:hlinkClick r:id="rId3"/>
              </a:rPr>
              <a:t>Peggy_Marco</a:t>
            </a:r>
            <a:r>
              <a:rPr lang="en-AU" sz="1200" dirty="0" smtClean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4"/>
              </a:rPr>
              <a:t>CC0</a:t>
            </a:r>
            <a:r>
              <a:rPr lang="en-AU" sz="1200" dirty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5"/>
              </a:rPr>
              <a:t>via </a:t>
            </a:r>
            <a:r>
              <a:rPr lang="en-AU" sz="1200" u="sng" dirty="0">
                <a:latin typeface="Arial"/>
                <a:cs typeface="Arial"/>
                <a:hlinkClick r:id="rId6"/>
              </a:rPr>
              <a:t>pixabay.com</a:t>
            </a:r>
            <a:endParaRPr lang="en-AU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874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792126"/>
            <a:ext cx="9143999" cy="1065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199" y="1231260"/>
            <a:ext cx="8319621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" name="Picture 1" descr="question-mark-1026526_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9870" y="1088460"/>
            <a:ext cx="4510137" cy="45101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86615" y="6581001"/>
            <a:ext cx="35573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200" u="sng" dirty="0" smtClean="0">
                <a:latin typeface="Arial"/>
                <a:cs typeface="Arial"/>
              </a:rPr>
              <a:t>Image credit: </a:t>
            </a:r>
            <a:r>
              <a:rPr lang="en-AU" sz="1200" u="sng" dirty="0" smtClean="0">
                <a:latin typeface="Arial"/>
                <a:cs typeface="Arial"/>
                <a:hlinkClick r:id="rId3"/>
              </a:rPr>
              <a:t>Peggy_Marco</a:t>
            </a:r>
            <a:r>
              <a:rPr lang="en-AU" sz="1200" dirty="0" smtClean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4"/>
              </a:rPr>
              <a:t>CC0</a:t>
            </a:r>
            <a:r>
              <a:rPr lang="en-AU" sz="1200" dirty="0">
                <a:latin typeface="Arial"/>
                <a:cs typeface="Arial"/>
              </a:rPr>
              <a:t> </a:t>
            </a:r>
            <a:r>
              <a:rPr lang="en-AU" sz="1200" u="sng" dirty="0">
                <a:latin typeface="Arial"/>
                <a:cs typeface="Arial"/>
                <a:hlinkClick r:id="rId5"/>
              </a:rPr>
              <a:t>via pixabay.com</a:t>
            </a:r>
            <a:endParaRPr lang="en-AU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043941"/>
      </p:ext>
    </p:extLst>
  </p:cSld>
  <p:clrMapOvr>
    <a:masterClrMapping/>
  </p:clrMapOvr>
</p:sld>
</file>

<file path=ppt/theme/theme1.xml><?xml version="1.0" encoding="utf-8"?>
<a:theme xmlns:a="http://schemas.openxmlformats.org/drawingml/2006/main" name="2016-Mon-Theme-BigM">
  <a:themeElements>
    <a:clrScheme name="Monash Colour Palette">
      <a:dk1>
        <a:sysClr val="windowText" lastClr="000000"/>
      </a:dk1>
      <a:lt1>
        <a:sysClr val="window" lastClr="FFFFFF"/>
      </a:lt1>
      <a:dk2>
        <a:srgbClr val="006DAE"/>
      </a:dk2>
      <a:lt2>
        <a:srgbClr val="939597"/>
      </a:lt2>
      <a:accent1>
        <a:srgbClr val="E3E5E5"/>
      </a:accent1>
      <a:accent2>
        <a:srgbClr val="ECECEC"/>
      </a:accent2>
      <a:accent3>
        <a:srgbClr val="FF002B"/>
      </a:accent3>
      <a:accent4>
        <a:srgbClr val="00AC3E"/>
      </a:accent4>
      <a:accent5>
        <a:srgbClr val="009FDA"/>
      </a:accent5>
      <a:accent6>
        <a:srgbClr val="8177E7"/>
      </a:accent6>
      <a:hlink>
        <a:srgbClr val="EE64A4"/>
      </a:hlink>
      <a:folHlink>
        <a:srgbClr val="FC622E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slide_2">
  <a:themeElements>
    <a:clrScheme name="Monash Blac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Standard slide">
  <a:themeElements>
    <a:clrScheme name="Monash University">
      <a:dk1>
        <a:srgbClr val="000000"/>
      </a:dk1>
      <a:lt1>
        <a:srgbClr val="FFFFFF"/>
      </a:lt1>
      <a:dk2>
        <a:srgbClr val="006DAE"/>
      </a:dk2>
      <a:lt2>
        <a:srgbClr val="CCCCCC"/>
      </a:lt2>
      <a:accent1>
        <a:srgbClr val="FF002B"/>
      </a:accent1>
      <a:accent2>
        <a:srgbClr val="FC622E"/>
      </a:accent2>
      <a:accent3>
        <a:srgbClr val="829356"/>
      </a:accent3>
      <a:accent4>
        <a:srgbClr val="00AC3E"/>
      </a:accent4>
      <a:accent5>
        <a:srgbClr val="009FDA"/>
      </a:accent5>
      <a:accent6>
        <a:srgbClr val="8177E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ection break 2">
  <a:themeElements>
    <a:clrScheme name="Monash Colour Palette">
      <a:dk1>
        <a:sysClr val="windowText" lastClr="000000"/>
      </a:dk1>
      <a:lt1>
        <a:sysClr val="window" lastClr="FFFFFF"/>
      </a:lt1>
      <a:dk2>
        <a:srgbClr val="006DAE"/>
      </a:dk2>
      <a:lt2>
        <a:srgbClr val="939597"/>
      </a:lt2>
      <a:accent1>
        <a:srgbClr val="E3E5E5"/>
      </a:accent1>
      <a:accent2>
        <a:srgbClr val="ECECEC"/>
      </a:accent2>
      <a:accent3>
        <a:srgbClr val="FF002B"/>
      </a:accent3>
      <a:accent4>
        <a:srgbClr val="00AC3E"/>
      </a:accent4>
      <a:accent5>
        <a:srgbClr val="009FDA"/>
      </a:accent5>
      <a:accent6>
        <a:srgbClr val="8177E7"/>
      </a:accent6>
      <a:hlink>
        <a:srgbClr val="EE64A4"/>
      </a:hlink>
      <a:folHlink>
        <a:srgbClr val="FC62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Section break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2016-Mon-Theme-BigM.thmx</Template>
  <TotalTime>40</TotalTime>
  <Words>170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2016-Mon-Theme-BigM</vt:lpstr>
      <vt:lpstr>Title slide_2</vt:lpstr>
      <vt:lpstr>1_Standard slide</vt:lpstr>
      <vt:lpstr>Section break 2</vt:lpstr>
      <vt:lpstr>Section break 1</vt:lpstr>
      <vt:lpstr>YouTube Annotations:  making videos interactive </vt:lpstr>
      <vt:lpstr>Overview</vt:lpstr>
      <vt:lpstr>Snapshots of Healthcare</vt:lpstr>
      <vt:lpstr>Live demo!</vt:lpstr>
      <vt:lpstr>Your turn!</vt:lpstr>
      <vt:lpstr>Top tips</vt:lpstr>
      <vt:lpstr>Any questions?</vt:lpstr>
    </vt:vector>
  </TitlesOfParts>
  <Company>Monash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 Annotations:  making videos interactive</dc:title>
  <dc:creator>Allie Ford</dc:creator>
  <cp:lastModifiedBy>Kimberley Ferriere</cp:lastModifiedBy>
  <cp:revision>8</cp:revision>
  <dcterms:created xsi:type="dcterms:W3CDTF">2016-06-21T23:53:24Z</dcterms:created>
  <dcterms:modified xsi:type="dcterms:W3CDTF">2016-12-09T04:53:27Z</dcterms:modified>
</cp:coreProperties>
</file>