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58" r:id="rId4"/>
    <p:sldId id="275" r:id="rId5"/>
    <p:sldId id="278" r:id="rId6"/>
    <p:sldId id="273" r:id="rId7"/>
    <p:sldId id="272" r:id="rId8"/>
    <p:sldId id="277" r:id="rId9"/>
    <p:sldId id="276" r:id="rId10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yriad Pro Ligh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yriad Pro Ligh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yriad Pro Ligh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yriad Pro Ligh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yriad Pro Light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Myriad Pro Light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Myriad Pro Light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Myriad Pro Light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Myriad Pro Ligh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78" autoAdjust="0"/>
    <p:restoredTop sz="57393" autoAdjust="0"/>
  </p:normalViewPr>
  <p:slideViewPr>
    <p:cSldViewPr>
      <p:cViewPr varScale="1">
        <p:scale>
          <a:sx n="51" d="100"/>
          <a:sy n="51" d="100"/>
        </p:scale>
        <p:origin x="-23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546B63E-9AB9-458F-AACA-E6EC1407D63A}" type="datetimeFigureOut">
              <a:rPr lang="en-US"/>
              <a:pPr>
                <a:defRPr/>
              </a:pPr>
              <a:t>6/7/2012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3BE833-A8F2-4ACF-ABA2-6B7E87EAE9F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651174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9pPr>
          </a:lstStyle>
          <a:p>
            <a:pPr eaLnBrk="1" hangingPunct="1"/>
            <a:fld id="{1E05C9DC-066D-471A-8369-CE57FA14240E}" type="slidenum">
              <a:rPr lang="en-AU" sz="1200" smtClean="0"/>
              <a:pPr eaLnBrk="1" hangingPunct="1"/>
              <a:t>1</a:t>
            </a:fld>
            <a:endParaRPr lang="en-AU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AU" sz="800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9pPr>
          </a:lstStyle>
          <a:p>
            <a:pPr eaLnBrk="1" hangingPunct="1"/>
            <a:fld id="{61A35505-1C84-49A0-8875-2AECD3C5EB76}" type="slidenum">
              <a:rPr lang="en-AU" sz="1200" smtClean="0"/>
              <a:pPr eaLnBrk="1" hangingPunct="1"/>
              <a:t>2</a:t>
            </a:fld>
            <a:endParaRPr lang="en-AU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9pPr>
          </a:lstStyle>
          <a:p>
            <a:pPr eaLnBrk="1" hangingPunct="1"/>
            <a:fld id="{A41E56D8-06CB-484D-8E8D-918DB50BE9F0}" type="slidenum">
              <a:rPr lang="en-AU" sz="1200" smtClean="0"/>
              <a:pPr eaLnBrk="1" hangingPunct="1"/>
              <a:t>3</a:t>
            </a:fld>
            <a:endParaRPr lang="en-AU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9pPr>
          </a:lstStyle>
          <a:p>
            <a:pPr eaLnBrk="1" hangingPunct="1"/>
            <a:fld id="{4DE5EC7B-5116-4250-860F-6BD761E7EC4F}" type="slidenum">
              <a:rPr lang="en-AU" sz="1200" smtClean="0"/>
              <a:pPr eaLnBrk="1" hangingPunct="1"/>
              <a:t>4</a:t>
            </a:fld>
            <a:endParaRPr lang="en-AU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3BE833-A8F2-4ACF-ABA2-6B7E87EAE9FA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9pPr>
          </a:lstStyle>
          <a:p>
            <a:pPr eaLnBrk="1" hangingPunct="1"/>
            <a:fld id="{A6E7FD7C-E58C-4BD1-B717-4C058E3F2C6D}" type="slidenum">
              <a:rPr lang="en-AU" sz="1200" smtClean="0"/>
              <a:pPr eaLnBrk="1" hangingPunct="1"/>
              <a:t>7</a:t>
            </a:fld>
            <a:endParaRPr lang="en-AU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 Light" pitchFamily="34" charset="0"/>
                <a:cs typeface="Arial" charset="0"/>
              </a:defRPr>
            </a:lvl9pPr>
          </a:lstStyle>
          <a:p>
            <a:pPr eaLnBrk="1" hangingPunct="1"/>
            <a:fld id="{4F767D83-3B75-403D-A3AA-CF43B983632B}" type="slidenum">
              <a:rPr lang="en-AU" sz="1200" smtClean="0"/>
              <a:pPr eaLnBrk="1" hangingPunct="1"/>
              <a:t>8</a:t>
            </a:fld>
            <a:endParaRPr lang="en-AU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3600"/>
            <a:ext cx="7543800" cy="685800"/>
          </a:xfrm>
        </p:spPr>
        <p:txBody>
          <a:bodyPr/>
          <a:lstStyle>
            <a:lvl1pPr>
              <a:defRPr sz="41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95600"/>
            <a:ext cx="6019800" cy="1295400"/>
          </a:xfrm>
        </p:spPr>
        <p:txBody>
          <a:bodyPr/>
          <a:lstStyle>
            <a:lvl1pPr marL="0" indent="0">
              <a:buFontTx/>
              <a:buNone/>
              <a:defRPr sz="27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400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393581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09800"/>
            <a:ext cx="3695700" cy="3657600"/>
          </a:xfrm>
        </p:spPr>
        <p:txBody>
          <a:bodyPr/>
          <a:lstStyle>
            <a:lvl1pPr>
              <a:defRPr sz="19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209800"/>
            <a:ext cx="3695700" cy="3657600"/>
          </a:xfrm>
        </p:spPr>
        <p:txBody>
          <a:bodyPr/>
          <a:lstStyle>
            <a:lvl1pPr>
              <a:defRPr sz="19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316632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5918" y="2214554"/>
            <a:ext cx="5486400" cy="3643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220263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29190" y="2214554"/>
            <a:ext cx="3500462" cy="3643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914400" y="2209800"/>
            <a:ext cx="3943352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428250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6000768"/>
            <a:ext cx="7543800" cy="50957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57864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158792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76400"/>
            <a:ext cx="2657468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43182"/>
            <a:ext cx="2657468" cy="32242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/>
          </p:nvPr>
        </p:nvSpPr>
        <p:spPr>
          <a:xfrm>
            <a:off x="4071934" y="428604"/>
            <a:ext cx="5072066" cy="5500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427639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764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098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3" r:id="rId2"/>
    <p:sldLayoutId id="2147483784" r:id="rId3"/>
    <p:sldLayoutId id="2147483785" r:id="rId4"/>
    <p:sldLayoutId id="2147483786" r:id="rId5"/>
    <p:sldLayoutId id="2147483788" r:id="rId6"/>
    <p:sldLayoutId id="2147483789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Myriad Pro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Myriad Pro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Myriad Pro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Myriad Pro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Myriad Pro Bol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Myriad Pro Bol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Myriad Pro Bol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Myriad Pro Bol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&gt;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&gt;"/>
        <a:defRPr sz="19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Seeding the Commons / ANDS dataset collection process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733800"/>
            <a:ext cx="6019800" cy="914400"/>
          </a:xfrm>
        </p:spPr>
        <p:txBody>
          <a:bodyPr/>
          <a:lstStyle/>
          <a:p>
            <a:pPr eaLnBrk="1" hangingPunct="1"/>
            <a:r>
              <a:rPr lang="en-US" i="1" smtClean="0"/>
              <a:t>Presented at CRIG Forum 1</a:t>
            </a:r>
            <a:r>
              <a:rPr lang="en-US" i="1" baseline="30000" smtClean="0"/>
              <a:t>st</a:t>
            </a:r>
            <a:r>
              <a:rPr lang="en-US" i="1" smtClean="0"/>
              <a:t> June 2012  by Barry Tucker, Deakin University </a:t>
            </a:r>
          </a:p>
          <a:p>
            <a:pPr eaLnBrk="1" hangingPunct="1"/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785813" y="6642100"/>
            <a:ext cx="4214812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AU" sz="650" dirty="0">
                <a:solidFill>
                  <a:schemeClr val="bg2">
                    <a:lumMod val="60000"/>
                    <a:lumOff val="40000"/>
                  </a:schemeClr>
                </a:solidFill>
                <a:latin typeface="Myriad Pro Light" charset="0"/>
                <a:cs typeface="+mn-cs"/>
              </a:rPr>
              <a:t>Deakin University CRICOS code: 00113B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643063"/>
            <a:ext cx="5286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3714750"/>
            <a:ext cx="657225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+mn-lt"/>
                <a:ea typeface="ＭＳ Ｐゴシック" pitchFamily="34" charset="-128"/>
                <a:cs typeface="Myriad Pro" pitchFamily="34" charset="0"/>
              </a:rPr>
              <a:t>To  collect information and contribute descriptions of at least 50 research datasets produced by Deakin University researchers  to the </a:t>
            </a:r>
            <a:r>
              <a:rPr lang="en-US" b="1" i="1" dirty="0">
                <a:latin typeface="+mn-lt"/>
                <a:ea typeface="ＭＳ Ｐゴシック" pitchFamily="34" charset="-128"/>
                <a:cs typeface="Myriad Pro" pitchFamily="34" charset="0"/>
              </a:rPr>
              <a:t>Australian Research Data Commons</a:t>
            </a:r>
          </a:p>
          <a:p>
            <a:pPr>
              <a:defRPr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85813" y="1143000"/>
            <a:ext cx="7543800" cy="857250"/>
          </a:xfrm>
        </p:spPr>
        <p:txBody>
          <a:bodyPr/>
          <a:lstStyle/>
          <a:p>
            <a:pPr eaLnBrk="1" hangingPunct="1"/>
            <a:r>
              <a:rPr lang="en-AU" smtClean="0"/>
              <a:t>From where are the dataset descriptions obtained?</a:t>
            </a:r>
          </a:p>
        </p:txBody>
      </p:sp>
      <p:pic>
        <p:nvPicPr>
          <p:cNvPr id="7171" name="Picture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6477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543800" cy="762000"/>
          </a:xfrm>
        </p:spPr>
        <p:txBody>
          <a:bodyPr/>
          <a:lstStyle/>
          <a:p>
            <a:pPr eaLnBrk="1" hangingPunct="1"/>
            <a:r>
              <a:rPr lang="en-AU" sz="3600" dirty="0" smtClean="0"/>
              <a:t>The research data interview process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4876800"/>
          </a:xfrm>
        </p:spPr>
        <p:txBody>
          <a:bodyPr/>
          <a:lstStyle/>
          <a:p>
            <a:pPr eaLnBrk="1" hangingPunct="1"/>
            <a:r>
              <a:rPr lang="en-AU" sz="3200" dirty="0" smtClean="0"/>
              <a:t>Selecting researchers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AU" sz="2800" dirty="0" smtClean="0"/>
              <a:t>Use  of librarians’ knowledge, research newsletters, news media, university web sites, and research admin officers to target key players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AU" sz="2800" dirty="0" smtClean="0"/>
              <a:t> Serendipity (</a:t>
            </a:r>
            <a:r>
              <a:rPr lang="en-AU" sz="2800" i="1" dirty="0" smtClean="0"/>
              <a:t>being out there</a:t>
            </a:r>
            <a:r>
              <a:rPr lang="en-AU" sz="2800" dirty="0" smtClean="0"/>
              <a:t>)- door knocking in research areas, meeting researchers in hallways and even in car parks!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AU" sz="2800" dirty="0" smtClean="0"/>
              <a:t>Researchers’ attitudes vary and are usually time poor</a:t>
            </a:r>
          </a:p>
          <a:p>
            <a:pPr lvl="1" eaLnBrk="1" hangingPunct="1">
              <a:buNone/>
            </a:pPr>
            <a:endParaRPr lang="en-AU" sz="3200" dirty="0" smtClean="0"/>
          </a:p>
          <a:p>
            <a:pPr eaLnBrk="1" hangingPunct="1"/>
            <a:endParaRPr lang="en-AU" sz="3200" dirty="0" smtClean="0"/>
          </a:p>
          <a:p>
            <a:pPr eaLnBrk="1" hangingPunct="1"/>
            <a:endParaRPr lang="en-AU" sz="3200" dirty="0" smtClean="0"/>
          </a:p>
          <a:p>
            <a:pPr eaLnBrk="1" hangingPunct="1"/>
            <a:endParaRPr lang="en-AU" sz="3200" dirty="0" smtClean="0"/>
          </a:p>
          <a:p>
            <a:pPr eaLnBrk="1" hangingPunct="1"/>
            <a:endParaRPr lang="en-A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543800" cy="609600"/>
          </a:xfrm>
        </p:spPr>
        <p:txBody>
          <a:bodyPr/>
          <a:lstStyle/>
          <a:p>
            <a:r>
              <a:rPr lang="en-AU" sz="3200" dirty="0" smtClean="0"/>
              <a:t>The research data interview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915400" cy="4953000"/>
          </a:xfrm>
        </p:spPr>
        <p:txBody>
          <a:bodyPr/>
          <a:lstStyle/>
          <a:p>
            <a:pPr eaLnBrk="1" hangingPunct="1"/>
            <a:r>
              <a:rPr lang="en-AU" sz="3200" dirty="0" smtClean="0"/>
              <a:t>Spread sheet used to track research contacts and current status of the interview cycle</a:t>
            </a:r>
          </a:p>
          <a:p>
            <a:pPr eaLnBrk="1" hangingPunct="1"/>
            <a:r>
              <a:rPr lang="en-AU" sz="3200" dirty="0" smtClean="0"/>
              <a:t>Interview process was streamlined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AU" sz="2800" dirty="0" smtClean="0"/>
              <a:t>The interview questionnaire template was replaced by the </a:t>
            </a:r>
            <a:r>
              <a:rPr lang="en-AU" sz="2800" dirty="0" err="1" smtClean="0"/>
              <a:t>proforma</a:t>
            </a:r>
            <a:r>
              <a:rPr lang="en-AU" sz="2800" dirty="0" smtClean="0"/>
              <a:t>- i.e.</a:t>
            </a:r>
            <a:r>
              <a:rPr lang="en-AU" sz="2800" i="1" dirty="0" smtClean="0"/>
              <a:t>47 questions reduced to 34- </a:t>
            </a:r>
            <a:r>
              <a:rPr lang="en-AU" sz="2800" dirty="0" smtClean="0"/>
              <a:t>process now a </a:t>
            </a:r>
            <a:r>
              <a:rPr lang="en-AU" sz="2800" dirty="0" smtClean="0">
                <a:solidFill>
                  <a:srgbClr val="0070C0"/>
                </a:solidFill>
              </a:rPr>
              <a:t>consultative selling “facilitating” relationship 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z="2800" dirty="0" smtClean="0"/>
              <a:t>Use of exemplar </a:t>
            </a:r>
            <a:r>
              <a:rPr lang="en-AU" sz="2800" dirty="0" err="1" smtClean="0"/>
              <a:t>proformas</a:t>
            </a:r>
            <a:r>
              <a:rPr lang="en-AU" sz="2800" dirty="0" smtClean="0"/>
              <a:t> to facilitate in</a:t>
            </a:r>
          </a:p>
          <a:p>
            <a:pPr lvl="1" eaLnBrk="1" hangingPunct="1">
              <a:buNone/>
            </a:pPr>
            <a:r>
              <a:rPr lang="en-AU" sz="2800" dirty="0" smtClean="0"/>
              <a:t>   self submission</a:t>
            </a:r>
            <a:endParaRPr lang="en-AU" sz="3200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573087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785813" y="1000125"/>
            <a:ext cx="7543800" cy="457200"/>
          </a:xfrm>
        </p:spPr>
        <p:txBody>
          <a:bodyPr/>
          <a:lstStyle/>
          <a:p>
            <a:pPr eaLnBrk="1" hangingPunct="1"/>
            <a:r>
              <a:rPr lang="en-AU" smtClean="0"/>
              <a:t>Proforma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85813" y="1000125"/>
            <a:ext cx="7543800" cy="457200"/>
          </a:xfrm>
        </p:spPr>
        <p:txBody>
          <a:bodyPr/>
          <a:lstStyle/>
          <a:p>
            <a:pPr eaLnBrk="1" hangingPunct="1"/>
            <a:r>
              <a:rPr lang="en-AU" smtClean="0"/>
              <a:t>DRO record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500813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smtClean="0"/>
              <a:t>Persistence &amp; Determination</a:t>
            </a:r>
            <a:endParaRPr lang="en-AU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772400" cy="3733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sz="2400" b="1" dirty="0" smtClean="0"/>
              <a:t>"Nothing in the world can replace persistence. Talent will not; Nothing more common than the unsuccessful man with talent. Genius will not; unrewarded genius is almost a proverb. Education will not; the world is full of educated derelicts. Persistence and Determination are omnipotent.".</a:t>
            </a:r>
            <a:endParaRPr lang="en-AU" sz="2400" dirty="0" smtClean="0"/>
          </a:p>
          <a:p>
            <a:pPr marL="0" indent="0">
              <a:buFontTx/>
              <a:buNone/>
              <a:defRPr/>
            </a:pPr>
            <a:r>
              <a:rPr lang="en-AU" sz="2400" dirty="0" smtClean="0"/>
              <a:t> </a:t>
            </a:r>
            <a:r>
              <a:rPr lang="en-AU" sz="2400" b="1" dirty="0" smtClean="0"/>
              <a:t>-- Calvin Coolidge U.S. President (1923 </a:t>
            </a:r>
            <a:r>
              <a:rPr lang="en-AU" sz="2400" b="1" smtClean="0"/>
              <a:t>– 1929</a:t>
            </a:r>
            <a:r>
              <a:rPr lang="en-AU" sz="2400" smtClean="0"/>
              <a:t>)</a:t>
            </a:r>
            <a:endParaRPr lang="en-AU" sz="2400" dirty="0" smtClean="0"/>
          </a:p>
          <a:p>
            <a:pPr>
              <a:defRPr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i="1" smtClean="0"/>
              <a:t>Thank you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mtClean="0"/>
              <a:t>Barry Tucker</a:t>
            </a:r>
          </a:p>
          <a:p>
            <a:r>
              <a:rPr lang="en-AU" smtClean="0"/>
              <a:t>barry.tucker@deakin.edu.au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brary-discovery-session">
  <a:themeElements>
    <a:clrScheme name="">
      <a:dk1>
        <a:srgbClr val="000000"/>
      </a:dk1>
      <a:lt1>
        <a:srgbClr val="FFFFFF"/>
      </a:lt1>
      <a:dk2>
        <a:srgbClr val="9CA920"/>
      </a:dk2>
      <a:lt2>
        <a:srgbClr val="808080"/>
      </a:lt2>
      <a:accent1>
        <a:srgbClr val="426A1F"/>
      </a:accent1>
      <a:accent2>
        <a:srgbClr val="426A1F"/>
      </a:accent2>
      <a:accent3>
        <a:srgbClr val="FFFFFF"/>
      </a:accent3>
      <a:accent4>
        <a:srgbClr val="000000"/>
      </a:accent4>
      <a:accent5>
        <a:srgbClr val="B0B9AB"/>
      </a:accent5>
      <a:accent6>
        <a:srgbClr val="3B5F1B"/>
      </a:accent6>
      <a:hlink>
        <a:srgbClr val="426A1F"/>
      </a:hlink>
      <a:folHlink>
        <a:srgbClr val="C7D737"/>
      </a:folHlink>
    </a:clrScheme>
    <a:fontScheme name="Custom 1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 Pro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 Pro Light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library-discovery-session</Template>
  <TotalTime>701</TotalTime>
  <Words>195</Words>
  <Application>Microsoft Office PowerPoint</Application>
  <PresentationFormat>On-screen Show (4:3)</PresentationFormat>
  <Paragraphs>34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library-discovery-session</vt:lpstr>
      <vt:lpstr>Seeding the Commons / ANDS dataset collection process</vt:lpstr>
      <vt:lpstr>Slide 2</vt:lpstr>
      <vt:lpstr>From where are the dataset descriptions obtained?</vt:lpstr>
      <vt:lpstr>The research data interview process</vt:lpstr>
      <vt:lpstr>The research data interview process</vt:lpstr>
      <vt:lpstr>Proforma</vt:lpstr>
      <vt:lpstr>DRO record</vt:lpstr>
      <vt:lpstr>Persistence &amp; Determination</vt:lpstr>
      <vt:lpstr>Thank you</vt:lpstr>
    </vt:vector>
  </TitlesOfParts>
  <Company>Deakin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Seeding the Commons</dc:title>
  <dc:creator>barry tucker</dc:creator>
  <cp:lastModifiedBy>Barry Tucker</cp:lastModifiedBy>
  <cp:revision>76</cp:revision>
  <dcterms:created xsi:type="dcterms:W3CDTF">2012-02-15T02:24:00Z</dcterms:created>
  <dcterms:modified xsi:type="dcterms:W3CDTF">2012-06-06T23:46:39Z</dcterms:modified>
</cp:coreProperties>
</file>