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55" r:id="rId1"/>
    <p:sldMasterId id="2147484370" r:id="rId2"/>
    <p:sldMasterId id="2147484381" r:id="rId3"/>
    <p:sldMasterId id="2147484394" r:id="rId4"/>
  </p:sldMasterIdLst>
  <p:notesMasterIdLst>
    <p:notesMasterId r:id="rId54"/>
  </p:notesMasterIdLst>
  <p:sldIdLst>
    <p:sldId id="291" r:id="rId5"/>
    <p:sldId id="264" r:id="rId6"/>
    <p:sldId id="265" r:id="rId7"/>
    <p:sldId id="266" r:id="rId8"/>
    <p:sldId id="267" r:id="rId9"/>
    <p:sldId id="268" r:id="rId10"/>
    <p:sldId id="269" r:id="rId11"/>
    <p:sldId id="327" r:id="rId12"/>
    <p:sldId id="270" r:id="rId13"/>
    <p:sldId id="292" r:id="rId14"/>
    <p:sldId id="293" r:id="rId15"/>
    <p:sldId id="294" r:id="rId16"/>
    <p:sldId id="295" r:id="rId17"/>
    <p:sldId id="296" r:id="rId18"/>
    <p:sldId id="271" r:id="rId19"/>
    <p:sldId id="307" r:id="rId20"/>
    <p:sldId id="308" r:id="rId21"/>
    <p:sldId id="309" r:id="rId22"/>
    <p:sldId id="310" r:id="rId23"/>
    <p:sldId id="311" r:id="rId24"/>
    <p:sldId id="277" r:id="rId25"/>
    <p:sldId id="278" r:id="rId26"/>
    <p:sldId id="279" r:id="rId27"/>
    <p:sldId id="280" r:id="rId28"/>
    <p:sldId id="302" r:id="rId29"/>
    <p:sldId id="304" r:id="rId30"/>
    <p:sldId id="305" r:id="rId31"/>
    <p:sldId id="306" r:id="rId32"/>
    <p:sldId id="303" r:id="rId33"/>
    <p:sldId id="281" r:id="rId34"/>
    <p:sldId id="282" r:id="rId35"/>
    <p:sldId id="283" r:id="rId36"/>
    <p:sldId id="284" r:id="rId37"/>
    <p:sldId id="285" r:id="rId38"/>
    <p:sldId id="286" r:id="rId39"/>
    <p:sldId id="287" r:id="rId40"/>
    <p:sldId id="322" r:id="rId41"/>
    <p:sldId id="323" r:id="rId42"/>
    <p:sldId id="324" r:id="rId43"/>
    <p:sldId id="325" r:id="rId44"/>
    <p:sldId id="326" r:id="rId45"/>
    <p:sldId id="288" r:id="rId46"/>
    <p:sldId id="317" r:id="rId47"/>
    <p:sldId id="318" r:id="rId48"/>
    <p:sldId id="319" r:id="rId49"/>
    <p:sldId id="320" r:id="rId50"/>
    <p:sldId id="321" r:id="rId51"/>
    <p:sldId id="290" r:id="rId52"/>
    <p:sldId id="289" r:id="rId53"/>
  </p:sldIdLst>
  <p:sldSz cx="12192000" cy="6858000"/>
  <p:notesSz cx="6858000" cy="9144000"/>
  <p:defaultTextStyle>
    <a:defPPr>
      <a:defRPr lang="en-AU"/>
    </a:defPPr>
    <a:lvl1pPr algn="l" rtl="0" fontAlgn="base">
      <a:spcBef>
        <a:spcPct val="0"/>
      </a:spcBef>
      <a:spcAft>
        <a:spcPct val="0"/>
      </a:spcAft>
      <a:defRPr sz="2400"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Calibri" pitchFamily="34" charset="0"/>
        <a:ea typeface="MS PGothic" pitchFamily="34" charset="-128"/>
        <a:cs typeface="+mn-cs"/>
      </a:defRPr>
    </a:lvl5pPr>
    <a:lvl6pPr marL="2286000" algn="l" defTabSz="914400" rtl="0" eaLnBrk="1" latinLnBrk="0" hangingPunct="1">
      <a:defRPr sz="2400" kern="1200">
        <a:solidFill>
          <a:schemeClr val="tx1"/>
        </a:solidFill>
        <a:latin typeface="Calibri" pitchFamily="34" charset="0"/>
        <a:ea typeface="MS PGothic" pitchFamily="34" charset="-128"/>
        <a:cs typeface="+mn-cs"/>
      </a:defRPr>
    </a:lvl6pPr>
    <a:lvl7pPr marL="2743200" algn="l" defTabSz="914400" rtl="0" eaLnBrk="1" latinLnBrk="0" hangingPunct="1">
      <a:defRPr sz="2400" kern="1200">
        <a:solidFill>
          <a:schemeClr val="tx1"/>
        </a:solidFill>
        <a:latin typeface="Calibri" pitchFamily="34" charset="0"/>
        <a:ea typeface="MS PGothic" pitchFamily="34" charset="-128"/>
        <a:cs typeface="+mn-cs"/>
      </a:defRPr>
    </a:lvl7pPr>
    <a:lvl8pPr marL="3200400" algn="l" defTabSz="914400" rtl="0" eaLnBrk="1" latinLnBrk="0" hangingPunct="1">
      <a:defRPr sz="2400" kern="1200">
        <a:solidFill>
          <a:schemeClr val="tx1"/>
        </a:solidFill>
        <a:latin typeface="Calibri" pitchFamily="34" charset="0"/>
        <a:ea typeface="MS PGothic" pitchFamily="34" charset="-128"/>
        <a:cs typeface="+mn-cs"/>
      </a:defRPr>
    </a:lvl8pPr>
    <a:lvl9pPr marL="3657600" algn="l" defTabSz="914400" rtl="0" eaLnBrk="1" latinLnBrk="0" hangingPunct="1">
      <a:defRPr sz="2400"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09" autoAdjust="0"/>
  </p:normalViewPr>
  <p:slideViewPr>
    <p:cSldViewPr snapToGrid="0">
      <p:cViewPr varScale="1">
        <p:scale>
          <a:sx n="75" d="100"/>
          <a:sy n="75" d="100"/>
        </p:scale>
        <p:origin x="-684"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2015</c:v>
                </c:pt>
              </c:strCache>
            </c:strRef>
          </c:tx>
          <c:invertIfNegative val="0"/>
          <c:dLbls>
            <c:txPr>
              <a:bodyPr/>
              <a:lstStyle/>
              <a:p>
                <a:pPr>
                  <a:defRPr b="1"/>
                </a:pPr>
                <a:endParaRPr lang="en-US"/>
              </a:p>
            </c:txPr>
            <c:dLblPos val="outEnd"/>
            <c:showLegendKey val="0"/>
            <c:showVal val="1"/>
            <c:showCatName val="0"/>
            <c:showSerName val="0"/>
            <c:showPercent val="0"/>
            <c:showBubbleSize val="0"/>
            <c:showLeaderLines val="0"/>
          </c:dLbls>
          <c:cat>
            <c:strRef>
              <c:f>Sheet1!$A$2:$A$6</c:f>
              <c:strCache>
                <c:ptCount val="5"/>
                <c:pt idx="0">
                  <c:v>Jun</c:v>
                </c:pt>
                <c:pt idx="1">
                  <c:v>Jul</c:v>
                </c:pt>
                <c:pt idx="2">
                  <c:v>Aug</c:v>
                </c:pt>
                <c:pt idx="3">
                  <c:v>Sep</c:v>
                </c:pt>
                <c:pt idx="4">
                  <c:v>Oct</c:v>
                </c:pt>
              </c:strCache>
            </c:strRef>
          </c:cat>
          <c:val>
            <c:numRef>
              <c:f>Sheet1!$B$2:$B$6</c:f>
              <c:numCache>
                <c:formatCode>General</c:formatCode>
                <c:ptCount val="5"/>
                <c:pt idx="0">
                  <c:v>115</c:v>
                </c:pt>
                <c:pt idx="1">
                  <c:v>185</c:v>
                </c:pt>
                <c:pt idx="2">
                  <c:v>330</c:v>
                </c:pt>
                <c:pt idx="3">
                  <c:v>242</c:v>
                </c:pt>
                <c:pt idx="4">
                  <c:v>215</c:v>
                </c:pt>
              </c:numCache>
            </c:numRef>
          </c:val>
        </c:ser>
        <c:ser>
          <c:idx val="1"/>
          <c:order val="1"/>
          <c:tx>
            <c:strRef>
              <c:f>Sheet1!$C$1</c:f>
              <c:strCache>
                <c:ptCount val="1"/>
                <c:pt idx="0">
                  <c:v>2016</c:v>
                </c:pt>
              </c:strCache>
            </c:strRef>
          </c:tx>
          <c:invertIfNegative val="0"/>
          <c:dLbls>
            <c:txPr>
              <a:bodyPr/>
              <a:lstStyle/>
              <a:p>
                <a:pPr>
                  <a:defRPr b="1"/>
                </a:pPr>
                <a:endParaRPr lang="en-US"/>
              </a:p>
            </c:txPr>
            <c:dLblPos val="outEnd"/>
            <c:showLegendKey val="0"/>
            <c:showVal val="1"/>
            <c:showCatName val="0"/>
            <c:showSerName val="0"/>
            <c:showPercent val="0"/>
            <c:showBubbleSize val="0"/>
            <c:showLeaderLines val="0"/>
          </c:dLbls>
          <c:cat>
            <c:strRef>
              <c:f>Sheet1!$A$2:$A$6</c:f>
              <c:strCache>
                <c:ptCount val="5"/>
                <c:pt idx="0">
                  <c:v>Jun</c:v>
                </c:pt>
                <c:pt idx="1">
                  <c:v>Jul</c:v>
                </c:pt>
                <c:pt idx="2">
                  <c:v>Aug</c:v>
                </c:pt>
                <c:pt idx="3">
                  <c:v>Sep</c:v>
                </c:pt>
                <c:pt idx="4">
                  <c:v>Oct</c:v>
                </c:pt>
              </c:strCache>
            </c:strRef>
          </c:cat>
          <c:val>
            <c:numRef>
              <c:f>Sheet1!$C$2:$C$6</c:f>
              <c:numCache>
                <c:formatCode>General</c:formatCode>
                <c:ptCount val="5"/>
                <c:pt idx="0">
                  <c:v>292</c:v>
                </c:pt>
                <c:pt idx="1">
                  <c:v>846</c:v>
                </c:pt>
                <c:pt idx="2">
                  <c:v>1379</c:v>
                </c:pt>
                <c:pt idx="3">
                  <c:v>1354</c:v>
                </c:pt>
                <c:pt idx="4">
                  <c:v>1047</c:v>
                </c:pt>
              </c:numCache>
            </c:numRef>
          </c:val>
        </c:ser>
        <c:dLbls>
          <c:showLegendKey val="0"/>
          <c:showVal val="0"/>
          <c:showCatName val="0"/>
          <c:showSerName val="0"/>
          <c:showPercent val="0"/>
          <c:showBubbleSize val="0"/>
        </c:dLbls>
        <c:gapWidth val="150"/>
        <c:axId val="102621952"/>
        <c:axId val="102623488"/>
      </c:barChart>
      <c:catAx>
        <c:axId val="102621952"/>
        <c:scaling>
          <c:orientation val="minMax"/>
        </c:scaling>
        <c:delete val="0"/>
        <c:axPos val="b"/>
        <c:majorTickMark val="out"/>
        <c:minorTickMark val="none"/>
        <c:tickLblPos val="nextTo"/>
        <c:txPr>
          <a:bodyPr/>
          <a:lstStyle/>
          <a:p>
            <a:pPr>
              <a:defRPr b="1"/>
            </a:pPr>
            <a:endParaRPr lang="en-US"/>
          </a:p>
        </c:txPr>
        <c:crossAx val="102623488"/>
        <c:crosses val="autoZero"/>
        <c:auto val="1"/>
        <c:lblAlgn val="ctr"/>
        <c:lblOffset val="100"/>
        <c:noMultiLvlLbl val="0"/>
      </c:catAx>
      <c:valAx>
        <c:axId val="102623488"/>
        <c:scaling>
          <c:orientation val="minMax"/>
        </c:scaling>
        <c:delete val="0"/>
        <c:axPos val="l"/>
        <c:title>
          <c:tx>
            <c:rich>
              <a:bodyPr rot="-5400000" vert="horz"/>
              <a:lstStyle/>
              <a:p>
                <a:pPr>
                  <a:defRPr/>
                </a:pPr>
                <a:r>
                  <a:rPr lang="en-US" dirty="0" smtClean="0"/>
                  <a:t>Chats</a:t>
                </a:r>
                <a:endParaRPr lang="en-US" dirty="0"/>
              </a:p>
            </c:rich>
          </c:tx>
          <c:layout/>
          <c:overlay val="0"/>
        </c:title>
        <c:numFmt formatCode="General" sourceLinked="1"/>
        <c:majorTickMark val="out"/>
        <c:minorTickMark val="none"/>
        <c:tickLblPos val="nextTo"/>
        <c:txPr>
          <a:bodyPr/>
          <a:lstStyle/>
          <a:p>
            <a:pPr>
              <a:defRPr b="1"/>
            </a:pPr>
            <a:endParaRPr lang="en-US"/>
          </a:p>
        </c:txPr>
        <c:crossAx val="102621952"/>
        <c:crosses val="autoZero"/>
        <c:crossBetween val="between"/>
      </c:valAx>
    </c:plotArea>
    <c:legend>
      <c:legendPos val="r"/>
      <c:layout/>
      <c:overlay val="0"/>
      <c:txPr>
        <a:bodyPr/>
        <a:lstStyle/>
        <a:p>
          <a:pPr>
            <a:defRPr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cat>
            <c:strRef>
              <c:f>'Jun-Oct '!$B$30:$X$30</c:f>
              <c:strCache>
                <c:ptCount val="23"/>
                <c:pt idx="0">
                  <c:v>1.1 Location of university buildings &amp; facilities</c:v>
                </c:pt>
                <c:pt idx="1">
                  <c:v>1.2 Location of library services, facilities, coll</c:v>
                </c:pt>
                <c:pt idx="2">
                  <c:v>1.3 Opening hours</c:v>
                </c:pt>
                <c:pt idx="3">
                  <c:v>1.4 Referral to another RMIT service e.g. HUB</c:v>
                </c:pt>
                <c:pt idx="4">
                  <c:v>2.1 General service enquiries - borrowing, ILL</c:v>
                </c:pt>
                <c:pt idx="5">
                  <c:v>2.2 Bookings made for rooms, machines, equipment</c:v>
                </c:pt>
                <c:pt idx="6">
                  <c:v>2.3 How to do self service functions (renew, hold)</c:v>
                </c:pt>
                <c:pt idx="7">
                  <c:v>3.1 Known item LibrarySearch/database</c:v>
                </c:pt>
                <c:pt idx="8">
                  <c:v>3.2 More complex LibSearch/database advice on</c:v>
                </c:pt>
                <c:pt idx="9">
                  <c:v>3.3 Internet - help to navigate, search, select &amp;</c:v>
                </c:pt>
                <c:pt idx="10">
                  <c:v>3.4 Navigating RMIT Web pages</c:v>
                </c:pt>
                <c:pt idx="11">
                  <c:v>3.6 Use of resources at the desk inc printed hand</c:v>
                </c:pt>
                <c:pt idx="12">
                  <c:v>3.7 Help with referencing, EndNote etc.</c:v>
                </c:pt>
                <c:pt idx="13">
                  <c:v>3.8 Referrals to liaison librarians</c:v>
                </c:pt>
                <c:pt idx="14">
                  <c:v>4.1 PCs, laptops, scanners, etc hardware</c:v>
                </c:pt>
                <c:pt idx="15">
                  <c:v>4.2 Other loan &amp; in-house AV equipment</c:v>
                </c:pt>
                <c:pt idx="16">
                  <c:v>4.3 Logins &amp; passwords, eg Novel account NDS</c:v>
                </c:pt>
                <c:pt idx="17">
                  <c:v>4.4 Saving downloading, opening files - databases</c:v>
                </c:pt>
                <c:pt idx="18">
                  <c:v>4.5 Email &amp; specific software, eg internet browser</c:v>
                </c:pt>
                <c:pt idx="19">
                  <c:v>4.6 Print and copying help</c:v>
                </c:pt>
                <c:pt idx="20">
                  <c:v>4.8 Troubleshooting self check out machines</c:v>
                </c:pt>
                <c:pt idx="21">
                  <c:v>4.9 Disability equipment</c:v>
                </c:pt>
                <c:pt idx="22">
                  <c:v>5.1 Other</c:v>
                </c:pt>
              </c:strCache>
            </c:strRef>
          </c:cat>
          <c:val>
            <c:numRef>
              <c:f>'Jun-Oct '!$B$56:$X$56</c:f>
              <c:numCache>
                <c:formatCode>0%</c:formatCode>
                <c:ptCount val="23"/>
                <c:pt idx="0">
                  <c:v>3.7365716954694066E-3</c:v>
                </c:pt>
                <c:pt idx="1">
                  <c:v>7.7066791219056515E-3</c:v>
                </c:pt>
                <c:pt idx="2">
                  <c:v>1.1676786548341896E-2</c:v>
                </c:pt>
                <c:pt idx="3">
                  <c:v>9.1078935077066794E-3</c:v>
                </c:pt>
                <c:pt idx="4">
                  <c:v>0.25642223260158803</c:v>
                </c:pt>
                <c:pt idx="5">
                  <c:v>1.0976179355441382E-2</c:v>
                </c:pt>
                <c:pt idx="6">
                  <c:v>3.6665109761793553E-2</c:v>
                </c:pt>
                <c:pt idx="7">
                  <c:v>0.32321345165810367</c:v>
                </c:pt>
                <c:pt idx="8">
                  <c:v>0.21461933675852404</c:v>
                </c:pt>
                <c:pt idx="9">
                  <c:v>7.4731433909388132E-3</c:v>
                </c:pt>
                <c:pt idx="10">
                  <c:v>1.0509107893507707E-2</c:v>
                </c:pt>
                <c:pt idx="11">
                  <c:v>7.0060719290051382E-4</c:v>
                </c:pt>
                <c:pt idx="12">
                  <c:v>2.5455394675385334E-2</c:v>
                </c:pt>
                <c:pt idx="13">
                  <c:v>6.3054647361046236E-3</c:v>
                </c:pt>
                <c:pt idx="14">
                  <c:v>3.269500233535731E-3</c:v>
                </c:pt>
                <c:pt idx="15">
                  <c:v>7.0060719290051382E-4</c:v>
                </c:pt>
                <c:pt idx="16">
                  <c:v>3.0359645025688931E-3</c:v>
                </c:pt>
                <c:pt idx="17">
                  <c:v>2.8257823446987389E-2</c:v>
                </c:pt>
                <c:pt idx="18">
                  <c:v>5.137786081270434E-3</c:v>
                </c:pt>
                <c:pt idx="19">
                  <c:v>1.0976179355441382E-2</c:v>
                </c:pt>
                <c:pt idx="20">
                  <c:v>0</c:v>
                </c:pt>
                <c:pt idx="21">
                  <c:v>2.3353573096683791E-4</c:v>
                </c:pt>
                <c:pt idx="22">
                  <c:v>2.382064455861747E-2</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Lbls>
            <c:txPr>
              <a:bodyPr/>
              <a:lstStyle/>
              <a:p>
                <a:pPr>
                  <a:defRPr sz="2000" b="0">
                    <a:latin typeface="Arial" pitchFamily="34" charset="0"/>
                    <a:cs typeface="Arial" pitchFamily="34" charset="0"/>
                  </a:defRPr>
                </a:pPr>
                <a:endParaRPr lang="en-US"/>
              </a:p>
            </c:txPr>
            <c:showLegendKey val="0"/>
            <c:showVal val="1"/>
            <c:showCatName val="0"/>
            <c:showSerName val="0"/>
            <c:showPercent val="1"/>
            <c:showBubbleSize val="0"/>
            <c:separator>
</c:separator>
            <c:showLeaderLines val="0"/>
          </c:dLbls>
          <c:cat>
            <c:strRef>
              <c:f>Referrer!$L$123:$M$123</c:f>
              <c:strCache>
                <c:ptCount val="2"/>
                <c:pt idx="0">
                  <c:v>Chats answered by Refstaffing</c:v>
                </c:pt>
                <c:pt idx="1">
                  <c:v>Chats answered by RMIT Staff</c:v>
                </c:pt>
              </c:strCache>
            </c:strRef>
          </c:cat>
          <c:val>
            <c:numRef>
              <c:f>Referrer!$L$124:$M$124</c:f>
              <c:numCache>
                <c:formatCode>General</c:formatCode>
                <c:ptCount val="2"/>
                <c:pt idx="0">
                  <c:v>680</c:v>
                </c:pt>
                <c:pt idx="1">
                  <c:v>1429</c:v>
                </c:pt>
              </c:numCache>
            </c:numRef>
          </c:val>
        </c:ser>
        <c:dLbls>
          <c:showLegendKey val="0"/>
          <c:showVal val="0"/>
          <c:showCatName val="0"/>
          <c:showSerName val="0"/>
          <c:showPercent val="1"/>
          <c:showBubbleSize val="0"/>
          <c:showLeaderLines val="0"/>
        </c:dLbls>
        <c:firstSliceAng val="0"/>
      </c:pieChart>
    </c:plotArea>
    <c:legend>
      <c:legendPos val="r"/>
      <c:layout/>
      <c:overlay val="0"/>
      <c:txPr>
        <a:bodyPr/>
        <a:lstStyle/>
        <a:p>
          <a:pPr>
            <a:defRPr sz="2000" b="0">
              <a:latin typeface="Arial" pitchFamily="34" charset="0"/>
              <a:cs typeface="Arial" pitchFamily="34" charset="0"/>
            </a:defRPr>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893BA5-F6C4-4306-BE95-38490FDC7716}" type="datetimeFigureOut">
              <a:rPr lang="en-AU" smtClean="0"/>
              <a:t>30/11/2016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7E3A0C-5388-41E4-8E22-CA8AC5A0ACA6}" type="slidenum">
              <a:rPr lang="en-AU" smtClean="0"/>
              <a:t>‹#›</a:t>
            </a:fld>
            <a:endParaRPr lang="en-AU"/>
          </a:p>
        </p:txBody>
      </p:sp>
    </p:spTree>
    <p:extLst>
      <p:ext uri="{BB962C8B-B14F-4D97-AF65-F5344CB8AC3E}">
        <p14:creationId xmlns:p14="http://schemas.microsoft.com/office/powerpoint/2010/main" val="3881886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AU" dirty="0" smtClean="0"/>
          </a:p>
        </p:txBody>
      </p:sp>
      <p:sp>
        <p:nvSpPr>
          <p:cNvPr id="4" name="Slide Number Placeholder 3"/>
          <p:cNvSpPr>
            <a:spLocks noGrp="1"/>
          </p:cNvSpPr>
          <p:nvPr>
            <p:ph type="sldNum" sz="quarter" idx="10"/>
          </p:nvPr>
        </p:nvSpPr>
        <p:spPr/>
        <p:txBody>
          <a:bodyPr/>
          <a:lstStyle/>
          <a:p>
            <a:fld id="{0AE55BFA-EB57-4FFF-8570-EAB52E5F80C2}" type="slidenum">
              <a:rPr lang="en-AU" smtClean="0"/>
              <a:t>10</a:t>
            </a:fld>
            <a:endParaRPr lang="en-AU" dirty="0"/>
          </a:p>
        </p:txBody>
      </p:sp>
    </p:spTree>
    <p:extLst>
      <p:ext uri="{BB962C8B-B14F-4D97-AF65-F5344CB8AC3E}">
        <p14:creationId xmlns:p14="http://schemas.microsoft.com/office/powerpoint/2010/main" val="476701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Thank you</a:t>
            </a:r>
            <a:endParaRPr lang="en-AU" dirty="0"/>
          </a:p>
        </p:txBody>
      </p:sp>
      <p:sp>
        <p:nvSpPr>
          <p:cNvPr id="4" name="Slide Number Placeholder 3"/>
          <p:cNvSpPr>
            <a:spLocks noGrp="1"/>
          </p:cNvSpPr>
          <p:nvPr>
            <p:ph type="sldNum" sz="quarter" idx="10"/>
          </p:nvPr>
        </p:nvSpPr>
        <p:spPr/>
        <p:txBody>
          <a:bodyPr/>
          <a:lstStyle/>
          <a:p>
            <a:fld id="{637E3A0C-5388-41E4-8E22-CA8AC5A0ACA6}" type="slidenum">
              <a:rPr lang="en-AU" smtClean="0"/>
              <a:t>20</a:t>
            </a:fld>
            <a:endParaRPr lang="en-AU"/>
          </a:p>
        </p:txBody>
      </p:sp>
    </p:spTree>
    <p:extLst>
      <p:ext uri="{BB962C8B-B14F-4D97-AF65-F5344CB8AC3E}">
        <p14:creationId xmlns:p14="http://schemas.microsoft.com/office/powerpoint/2010/main" val="689564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I’m not an</a:t>
            </a:r>
            <a:r>
              <a:rPr lang="en-AU" baseline="0" dirty="0" smtClean="0"/>
              <a:t> expert on accessibility, but I’m developing knowledge and practice in this area. Today I would like to share some of my recent insights and small changes in my own practice.</a:t>
            </a:r>
          </a:p>
          <a:p>
            <a:endParaRPr lang="en-AU" baseline="0" dirty="0" smtClean="0"/>
          </a:p>
          <a:p>
            <a:r>
              <a:rPr lang="en-AU" dirty="0" smtClean="0"/>
              <a:t>As librarians we are all about facilitating access to information and the transformation</a:t>
            </a:r>
            <a:r>
              <a:rPr lang="en-AU" baseline="0" dirty="0" smtClean="0"/>
              <a:t> into knowledge. But, what if we are unintentionally hindering the process?</a:t>
            </a:r>
          </a:p>
          <a:p>
            <a:endParaRPr lang="en-AU" baseline="0" dirty="0" smtClean="0"/>
          </a:p>
          <a:p>
            <a:r>
              <a:rPr lang="en-AU" baseline="0" dirty="0" smtClean="0"/>
              <a:t>What is accessibility and why is it important in higher education? Briefly, it means providing access for people to participate in education both in physical and online settings.</a:t>
            </a:r>
          </a:p>
          <a:p>
            <a:endParaRPr lang="en-AU" baseline="0" dirty="0" smtClean="0"/>
          </a:p>
          <a:p>
            <a:pPr marL="171450" indent="-171450">
              <a:buFontTx/>
              <a:buChar char="-"/>
            </a:pPr>
            <a:r>
              <a:rPr lang="en-AU" baseline="0" dirty="0" smtClean="0"/>
              <a:t>Is a requirement under the Commonwealth Disability Discrimination Act 1992 (DDA) – we have an obligation not to discriminate against people with disability (physical and online)</a:t>
            </a:r>
          </a:p>
          <a:p>
            <a:pPr marL="171450" indent="-171450">
              <a:buFontTx/>
              <a:buChar char="-"/>
            </a:pPr>
            <a:r>
              <a:rPr lang="en-AU" baseline="0" dirty="0" smtClean="0"/>
              <a:t>DDA uses a broad definition of disability which includes physical, sensory, mental and intellectual disability</a:t>
            </a:r>
          </a:p>
          <a:p>
            <a:pPr marL="171450" indent="-171450">
              <a:buFontTx/>
              <a:buChar char="-"/>
            </a:pPr>
            <a:endParaRPr lang="en-AU" baseline="0" dirty="0" smtClean="0"/>
          </a:p>
          <a:p>
            <a:r>
              <a:rPr lang="en-AU" dirty="0" smtClean="0"/>
              <a:t>In relation to the DDA, the term “disability” refers to:</a:t>
            </a:r>
          </a:p>
          <a:p>
            <a:r>
              <a:rPr lang="en-AU" dirty="0" smtClean="0"/>
              <a:t>Physical disability</a:t>
            </a:r>
          </a:p>
          <a:p>
            <a:r>
              <a:rPr lang="en-AU" dirty="0" smtClean="0"/>
              <a:t>Intellectual disability</a:t>
            </a:r>
          </a:p>
          <a:p>
            <a:r>
              <a:rPr lang="en-AU" dirty="0" smtClean="0"/>
              <a:t>Psychiatric disability</a:t>
            </a:r>
          </a:p>
          <a:p>
            <a:r>
              <a:rPr lang="en-AU" dirty="0" smtClean="0"/>
              <a:t>Sensory disability</a:t>
            </a:r>
          </a:p>
          <a:p>
            <a:r>
              <a:rPr lang="en-AU" dirty="0" smtClean="0"/>
              <a:t>Neurological disability</a:t>
            </a:r>
          </a:p>
          <a:p>
            <a:r>
              <a:rPr lang="en-AU" dirty="0" smtClean="0"/>
              <a:t>Learning disability</a:t>
            </a:r>
          </a:p>
          <a:p>
            <a:r>
              <a:rPr lang="en-AU" dirty="0" smtClean="0"/>
              <a:t>Physical disfigurement</a:t>
            </a:r>
          </a:p>
          <a:p>
            <a:r>
              <a:rPr lang="en-AU" dirty="0" smtClean="0"/>
              <a:t>The presence in the body of disease-causing organisms.</a:t>
            </a:r>
          </a:p>
          <a:p>
            <a:pPr marL="0" indent="0">
              <a:buFontTx/>
              <a:buNone/>
            </a:pPr>
            <a:endParaRPr lang="en-AU" dirty="0" smtClean="0"/>
          </a:p>
          <a:p>
            <a:pPr marL="0" indent="0">
              <a:buFontTx/>
              <a:buNone/>
            </a:pPr>
            <a:endParaRPr lang="en-AU" dirty="0"/>
          </a:p>
        </p:txBody>
      </p:sp>
      <p:sp>
        <p:nvSpPr>
          <p:cNvPr id="4" name="Slide Number Placeholder 3"/>
          <p:cNvSpPr>
            <a:spLocks noGrp="1"/>
          </p:cNvSpPr>
          <p:nvPr>
            <p:ph type="sldNum" sz="quarter" idx="10"/>
          </p:nvPr>
        </p:nvSpPr>
        <p:spPr/>
        <p:txBody>
          <a:bodyPr/>
          <a:lstStyle/>
          <a:p>
            <a:fld id="{3C482FFF-360D-4DFC-9366-48D1296A2D6B}" type="slidenum">
              <a:rPr lang="en-AU" smtClean="0"/>
              <a:t>31</a:t>
            </a:fld>
            <a:endParaRPr lang="en-AU" dirty="0"/>
          </a:p>
        </p:txBody>
      </p:sp>
    </p:spTree>
    <p:extLst>
      <p:ext uri="{BB962C8B-B14F-4D97-AF65-F5344CB8AC3E}">
        <p14:creationId xmlns:p14="http://schemas.microsoft.com/office/powerpoint/2010/main" val="1164427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aseline="0" dirty="0" smtClean="0"/>
          </a:p>
          <a:p>
            <a:r>
              <a:rPr lang="en-AU" baseline="0" dirty="0" smtClean="0"/>
              <a:t>I’m part of the LibGuides working group and earlier this year we migrated to version 2. As a group we’ve made a commitment to ensure that our guides are accessible and meet the Web Content Accessibility Guidelines 2.0 (WCAG). Around the same time I was taking a subject through Rutger’s University called </a:t>
            </a:r>
            <a:r>
              <a:rPr lang="en-AU" i="1" baseline="0" dirty="0" smtClean="0"/>
              <a:t>Learning theory, Media and the Curriculum </a:t>
            </a:r>
            <a:r>
              <a:rPr lang="en-AU" baseline="0" dirty="0" smtClean="0"/>
              <a:t>– the subject focused on accessibility and inclusive education practice and I had the horrible realisation that I and most of my colleagues were unintentionally excluding/hindering users by not creating accessible Word documents. On top of that we were uploading inaccessible documents to our lovely new guides. Now, is probably a good time to point out that the WCAG does not technically cover Office documents. However, the Australian Government’s Digital Service Standard</a:t>
            </a:r>
          </a:p>
          <a:p>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smtClean="0"/>
              <a:t>Show of hands – who uses Word to create library session handouts, reports etc.? Keep your hand up if you know how to make the document accessible. Keep your hand up if you actually do make documents accessible?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smtClean="0"/>
              <a:t>Once you know this stuff you can’t un-know it – you have to do something about it!</a:t>
            </a:r>
          </a:p>
          <a:p>
            <a:endParaRPr lang="en-AU" baseline="0" dirty="0" smtClean="0"/>
          </a:p>
          <a:p>
            <a:r>
              <a:rPr lang="en-AU" baseline="0" dirty="0" smtClean="0"/>
              <a:t>Image by day chi la cai kho chua hi</a:t>
            </a:r>
          </a:p>
          <a:p>
            <a:r>
              <a:rPr lang="en-AU" baseline="0" dirty="0" smtClean="0"/>
              <a:t>Female-black-facepalm</a:t>
            </a:r>
          </a:p>
          <a:p>
            <a:r>
              <a:rPr lang="en-AU" baseline="0" dirty="0" smtClean="0"/>
              <a:t>https://creativecommons.org/licenses/by/2.0/</a:t>
            </a:r>
          </a:p>
          <a:p>
            <a:endParaRPr lang="en-AU" baseline="0" dirty="0" smtClean="0"/>
          </a:p>
          <a:p>
            <a:endParaRPr lang="en-AU" baseline="0" dirty="0" smtClean="0"/>
          </a:p>
        </p:txBody>
      </p:sp>
      <p:sp>
        <p:nvSpPr>
          <p:cNvPr id="4" name="Slide Number Placeholder 3"/>
          <p:cNvSpPr>
            <a:spLocks noGrp="1"/>
          </p:cNvSpPr>
          <p:nvPr>
            <p:ph type="sldNum" sz="quarter" idx="10"/>
          </p:nvPr>
        </p:nvSpPr>
        <p:spPr/>
        <p:txBody>
          <a:bodyPr/>
          <a:lstStyle/>
          <a:p>
            <a:fld id="{3C482FFF-360D-4DFC-9366-48D1296A2D6B}" type="slidenum">
              <a:rPr lang="en-AU" smtClean="0"/>
              <a:t>32</a:t>
            </a:fld>
            <a:endParaRPr lang="en-AU" dirty="0"/>
          </a:p>
        </p:txBody>
      </p:sp>
    </p:spTree>
    <p:extLst>
      <p:ext uri="{BB962C8B-B14F-4D97-AF65-F5344CB8AC3E}">
        <p14:creationId xmlns:p14="http://schemas.microsoft.com/office/powerpoint/2010/main" val="3509354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So, while we have a legal obligation to make our resources</a:t>
            </a:r>
            <a:r>
              <a:rPr lang="en-AU" baseline="0" dirty="0" smtClean="0"/>
              <a:t> accessible who benefits?</a:t>
            </a:r>
          </a:p>
          <a:p>
            <a:endParaRPr lang="en-AU"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baseline="0" dirty="0" smtClean="0"/>
              <a:t>Well everyone, but specifically people with disabilities e.g. vision impairments, colour blindness, dyslexia.</a:t>
            </a:r>
          </a:p>
          <a:p>
            <a:endParaRPr lang="en-AU" dirty="0" smtClean="0"/>
          </a:p>
          <a:p>
            <a:r>
              <a:rPr lang="en-AU" baseline="0" dirty="0" smtClean="0"/>
              <a:t>My abstract promised tips and tricks, but I lied!</a:t>
            </a:r>
            <a:r>
              <a:rPr lang="en-AU" dirty="0" smtClean="0"/>
              <a:t> Here</a:t>
            </a:r>
            <a:r>
              <a:rPr lang="en-AU" baseline="0" dirty="0" smtClean="0"/>
              <a:t> are some tips on how to make Word accessible. </a:t>
            </a:r>
          </a:p>
          <a:p>
            <a:endParaRPr lang="en-AU" dirty="0" smtClean="0"/>
          </a:p>
          <a:p>
            <a:r>
              <a:rPr lang="en-AU" dirty="0" smtClean="0"/>
              <a:t>Many of the tips I’m suggesting to use are found in the Word ribbon</a:t>
            </a:r>
          </a:p>
          <a:p>
            <a:endParaRPr lang="en-AU" dirty="0" smtClean="0"/>
          </a:p>
          <a:p>
            <a:r>
              <a:rPr lang="en-AU" dirty="0" smtClean="0"/>
              <a:t>Other</a:t>
            </a:r>
            <a:r>
              <a:rPr lang="en-AU" baseline="0" dirty="0" smtClean="0"/>
              <a:t> principles to follow:</a:t>
            </a:r>
          </a:p>
          <a:p>
            <a:r>
              <a:rPr lang="en-AU" baseline="0" dirty="0" smtClean="0"/>
              <a:t>Font size should be no smaller than 12 points</a:t>
            </a:r>
          </a:p>
          <a:p>
            <a:r>
              <a:rPr lang="en-AU" baseline="0" dirty="0" smtClean="0"/>
              <a:t>Provide sufficient contrast</a:t>
            </a:r>
          </a:p>
          <a:p>
            <a:r>
              <a:rPr lang="en-AU" baseline="0" dirty="0" smtClean="0"/>
              <a:t>Don’t use colour as the only way to convey content</a:t>
            </a:r>
          </a:p>
          <a:p>
            <a:r>
              <a:rPr lang="en-AU" baseline="0" dirty="0" smtClean="0"/>
              <a:t>Provide a table of contents for long documents</a:t>
            </a:r>
          </a:p>
          <a:p>
            <a:r>
              <a:rPr lang="en-AU" baseline="0" dirty="0" smtClean="0"/>
              <a:t>Use simple language</a:t>
            </a:r>
          </a:p>
          <a:p>
            <a:r>
              <a:rPr lang="en-AU" baseline="0" dirty="0" smtClean="0"/>
              <a:t>Give students options so if you are uploading a PDF also include at least one alternative such as HTML or a Word document</a:t>
            </a:r>
          </a:p>
        </p:txBody>
      </p:sp>
      <p:sp>
        <p:nvSpPr>
          <p:cNvPr id="4" name="Slide Number Placeholder 3"/>
          <p:cNvSpPr>
            <a:spLocks noGrp="1"/>
          </p:cNvSpPr>
          <p:nvPr>
            <p:ph type="sldNum" sz="quarter" idx="10"/>
          </p:nvPr>
        </p:nvSpPr>
        <p:spPr/>
        <p:txBody>
          <a:bodyPr/>
          <a:lstStyle/>
          <a:p>
            <a:fld id="{3C482FFF-360D-4DFC-9366-48D1296A2D6B}" type="slidenum">
              <a:rPr lang="en-AU" smtClean="0"/>
              <a:t>33</a:t>
            </a:fld>
            <a:endParaRPr lang="en-AU" dirty="0"/>
          </a:p>
        </p:txBody>
      </p:sp>
    </p:spTree>
    <p:extLst>
      <p:ext uri="{BB962C8B-B14F-4D97-AF65-F5344CB8AC3E}">
        <p14:creationId xmlns:p14="http://schemas.microsoft.com/office/powerpoint/2010/main" val="2925372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Microsoft Word 2010 and higher has an inbuilt Accessibility Checker that helps identify any issues. Ideally you would like to see a green tick.</a:t>
            </a:r>
          </a:p>
          <a:p>
            <a:pPr marL="0" indent="0">
              <a:buNone/>
            </a:pPr>
            <a:endParaRPr lang="en-AU" dirty="0" smtClean="0"/>
          </a:p>
          <a:p>
            <a:pPr marL="228600" indent="-228600">
              <a:buAutoNum type="arabicPeriod"/>
            </a:pPr>
            <a:endParaRPr lang="en-AU" dirty="0" smtClean="0"/>
          </a:p>
          <a:p>
            <a:pPr marL="228600" indent="-228600">
              <a:buAutoNum type="arabicPeriod"/>
            </a:pPr>
            <a:r>
              <a:rPr lang="en-AU" dirty="0" smtClean="0"/>
              <a:t>Select</a:t>
            </a:r>
            <a:r>
              <a:rPr lang="en-AU" baseline="0" dirty="0" smtClean="0"/>
              <a:t> </a:t>
            </a:r>
            <a:r>
              <a:rPr lang="en-AU" b="1" baseline="0" dirty="0" smtClean="0"/>
              <a:t>File &gt; Info.</a:t>
            </a:r>
          </a:p>
          <a:p>
            <a:pPr marL="228600" indent="-228600">
              <a:buAutoNum type="arabicPeriod"/>
            </a:pPr>
            <a:r>
              <a:rPr lang="en-AU" baseline="0" dirty="0" smtClean="0"/>
              <a:t>Select the </a:t>
            </a:r>
            <a:r>
              <a:rPr lang="en-AU" b="1" baseline="0" dirty="0" smtClean="0"/>
              <a:t>Check for Issues </a:t>
            </a:r>
            <a:r>
              <a:rPr lang="en-AU" baseline="0" dirty="0" smtClean="0"/>
              <a:t>button and choose </a:t>
            </a:r>
            <a:r>
              <a:rPr lang="en-AU" b="1" baseline="0" dirty="0" smtClean="0"/>
              <a:t>Check Accessibility</a:t>
            </a:r>
            <a:r>
              <a:rPr lang="en-AU" baseline="0" dirty="0" smtClean="0"/>
              <a:t>.</a:t>
            </a:r>
          </a:p>
          <a:p>
            <a:pPr marL="228600" indent="-228600">
              <a:buAutoNum type="arabicPeriod"/>
            </a:pPr>
            <a:r>
              <a:rPr lang="en-AU" baseline="0" dirty="0" smtClean="0"/>
              <a:t>It will show </a:t>
            </a:r>
            <a:r>
              <a:rPr lang="en-AU" b="1" baseline="0" dirty="0" smtClean="0"/>
              <a:t>accessibility errors, warnings</a:t>
            </a:r>
            <a:r>
              <a:rPr lang="en-AU" baseline="0" dirty="0" smtClean="0"/>
              <a:t> and </a:t>
            </a:r>
            <a:r>
              <a:rPr lang="en-AU" b="1" baseline="0" dirty="0" smtClean="0"/>
              <a:t>tips</a:t>
            </a:r>
            <a:r>
              <a:rPr lang="en-AU" baseline="0" dirty="0" smtClean="0"/>
              <a:t> on how to repair the errors.            </a:t>
            </a:r>
          </a:p>
          <a:p>
            <a:pPr marL="228600" indent="-228600">
              <a:buAutoNum type="arabicPeriod"/>
            </a:pPr>
            <a:endParaRPr lang="en-AU" baseline="0" dirty="0" smtClean="0"/>
          </a:p>
          <a:p>
            <a:pPr marL="228600" indent="-228600">
              <a:buAutoNum type="arabicPeriod"/>
            </a:pPr>
            <a:endParaRPr lang="en-AU" baseline="0" dirty="0" smtClean="0"/>
          </a:p>
          <a:p>
            <a:pPr marL="0" indent="0">
              <a:buNone/>
            </a:pPr>
            <a:r>
              <a:rPr lang="en-AU" baseline="0" dirty="0" smtClean="0"/>
              <a:t>There’s lots of useful information on the web if you need help with making your documents accessible. Vision Australia also have a 1 day seminar on creating accessible Word and PDF documents.</a:t>
            </a:r>
          </a:p>
          <a:p>
            <a:pPr marL="0" indent="0">
              <a:buNone/>
            </a:pPr>
            <a:endParaRPr lang="en-AU" dirty="0"/>
          </a:p>
        </p:txBody>
      </p:sp>
      <p:sp>
        <p:nvSpPr>
          <p:cNvPr id="4" name="Slide Number Placeholder 3"/>
          <p:cNvSpPr>
            <a:spLocks noGrp="1"/>
          </p:cNvSpPr>
          <p:nvPr>
            <p:ph type="sldNum" sz="quarter" idx="10"/>
          </p:nvPr>
        </p:nvSpPr>
        <p:spPr/>
        <p:txBody>
          <a:bodyPr/>
          <a:lstStyle/>
          <a:p>
            <a:fld id="{3C482FFF-360D-4DFC-9366-48D1296A2D6B}" type="slidenum">
              <a:rPr lang="en-AU" smtClean="0"/>
              <a:t>34</a:t>
            </a:fld>
            <a:endParaRPr lang="en-AU" dirty="0"/>
          </a:p>
        </p:txBody>
      </p:sp>
    </p:spTree>
    <p:extLst>
      <p:ext uri="{BB962C8B-B14F-4D97-AF65-F5344CB8AC3E}">
        <p14:creationId xmlns:p14="http://schemas.microsoft.com/office/powerpoint/2010/main" val="2064410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smtClean="0"/>
          </a:p>
          <a:p>
            <a:endParaRPr lang="en-AU" dirty="0" smtClean="0"/>
          </a:p>
          <a:p>
            <a:endParaRPr lang="en-AU" dirty="0" smtClean="0"/>
          </a:p>
          <a:p>
            <a:r>
              <a:rPr lang="en-AU" dirty="0" smtClean="0"/>
              <a:t>http://www.adcet.edu.au/inclusive-teaching/understanding-disability/legislation-standards/</a:t>
            </a:r>
          </a:p>
          <a:p>
            <a:endParaRPr lang="en-AU" dirty="0" smtClean="0"/>
          </a:p>
          <a:p>
            <a:r>
              <a:rPr lang="en-AU" dirty="0" smtClean="0"/>
              <a:t>https://docs.education.gov.au/node/38441</a:t>
            </a:r>
          </a:p>
          <a:p>
            <a:endParaRPr lang="en-AU" dirty="0" smtClean="0"/>
          </a:p>
          <a:p>
            <a:r>
              <a:rPr lang="en-AU" dirty="0" smtClean="0"/>
              <a:t>https://docs.education.gov.au/system/files/doc/other/dsp_evaluation_report_final_june_2015.pdf</a:t>
            </a:r>
          </a:p>
          <a:p>
            <a:endParaRPr lang="en-AU" dirty="0" smtClean="0"/>
          </a:p>
          <a:p>
            <a:r>
              <a:rPr lang="en-AU" dirty="0" smtClean="0"/>
              <a:t>http://www.latrobe.edu.au/statements/accessibility</a:t>
            </a:r>
          </a:p>
          <a:p>
            <a:endParaRPr lang="en-AU"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3C482FFF-360D-4DFC-9366-48D1296A2D6B}" type="slidenum">
              <a:rPr lang="en-AU" smtClean="0"/>
              <a:t>35</a:t>
            </a:fld>
            <a:endParaRPr lang="en-AU" dirty="0"/>
          </a:p>
        </p:txBody>
      </p:sp>
    </p:spTree>
    <p:extLst>
      <p:ext uri="{BB962C8B-B14F-4D97-AF65-F5344CB8AC3E}">
        <p14:creationId xmlns:p14="http://schemas.microsoft.com/office/powerpoint/2010/main" val="1508741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8229AC-60EE-E942-A8B4-1D794FFD5DAD}"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599841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8229AC-60EE-E942-A8B4-1D794FFD5DAD}"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267549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i="1" dirty="0">
              <a:solidFill>
                <a:schemeClr val="tx1"/>
              </a:solidFill>
            </a:endParaRPr>
          </a:p>
        </p:txBody>
      </p:sp>
      <p:sp>
        <p:nvSpPr>
          <p:cNvPr id="4" name="Slide Number Placeholder 3"/>
          <p:cNvSpPr>
            <a:spLocks noGrp="1"/>
          </p:cNvSpPr>
          <p:nvPr>
            <p:ph type="sldNum" sz="quarter" idx="10"/>
          </p:nvPr>
        </p:nvSpPr>
        <p:spPr/>
        <p:txBody>
          <a:bodyPr/>
          <a:lstStyle/>
          <a:p>
            <a:fld id="{0AE55BFA-EB57-4FFF-8570-EAB52E5F80C2}" type="slidenum">
              <a:rPr lang="en-AU" smtClean="0"/>
              <a:t>11</a:t>
            </a:fld>
            <a:endParaRPr lang="en-AU"/>
          </a:p>
        </p:txBody>
      </p:sp>
    </p:spTree>
    <p:extLst>
      <p:ext uri="{BB962C8B-B14F-4D97-AF65-F5344CB8AC3E}">
        <p14:creationId xmlns:p14="http://schemas.microsoft.com/office/powerpoint/2010/main" val="2056385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i="1" dirty="0">
              <a:solidFill>
                <a:schemeClr val="tx1"/>
              </a:solidFill>
            </a:endParaRPr>
          </a:p>
        </p:txBody>
      </p:sp>
      <p:sp>
        <p:nvSpPr>
          <p:cNvPr id="4" name="Slide Number Placeholder 3"/>
          <p:cNvSpPr>
            <a:spLocks noGrp="1"/>
          </p:cNvSpPr>
          <p:nvPr>
            <p:ph type="sldNum" sz="quarter" idx="10"/>
          </p:nvPr>
        </p:nvSpPr>
        <p:spPr/>
        <p:txBody>
          <a:bodyPr/>
          <a:lstStyle/>
          <a:p>
            <a:fld id="{0AE55BFA-EB57-4FFF-8570-EAB52E5F80C2}" type="slidenum">
              <a:rPr lang="en-AU" smtClean="0"/>
              <a:t>12</a:t>
            </a:fld>
            <a:endParaRPr lang="en-AU"/>
          </a:p>
        </p:txBody>
      </p:sp>
    </p:spTree>
    <p:extLst>
      <p:ext uri="{BB962C8B-B14F-4D97-AF65-F5344CB8AC3E}">
        <p14:creationId xmlns:p14="http://schemas.microsoft.com/office/powerpoint/2010/main" val="2056385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i="1" dirty="0">
              <a:solidFill>
                <a:schemeClr val="tx1"/>
              </a:solidFill>
            </a:endParaRPr>
          </a:p>
        </p:txBody>
      </p:sp>
      <p:sp>
        <p:nvSpPr>
          <p:cNvPr id="4" name="Slide Number Placeholder 3"/>
          <p:cNvSpPr>
            <a:spLocks noGrp="1"/>
          </p:cNvSpPr>
          <p:nvPr>
            <p:ph type="sldNum" sz="quarter" idx="10"/>
          </p:nvPr>
        </p:nvSpPr>
        <p:spPr/>
        <p:txBody>
          <a:bodyPr/>
          <a:lstStyle/>
          <a:p>
            <a:fld id="{0AE55BFA-EB57-4FFF-8570-EAB52E5F80C2}" type="slidenum">
              <a:rPr lang="en-AU" smtClean="0"/>
              <a:t>13</a:t>
            </a:fld>
            <a:endParaRPr lang="en-AU"/>
          </a:p>
        </p:txBody>
      </p:sp>
    </p:spTree>
    <p:extLst>
      <p:ext uri="{BB962C8B-B14F-4D97-AF65-F5344CB8AC3E}">
        <p14:creationId xmlns:p14="http://schemas.microsoft.com/office/powerpoint/2010/main" val="2056385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AU" b="1" dirty="0"/>
          </a:p>
        </p:txBody>
      </p:sp>
      <p:sp>
        <p:nvSpPr>
          <p:cNvPr id="4" name="Slide Number Placeholder 3"/>
          <p:cNvSpPr>
            <a:spLocks noGrp="1"/>
          </p:cNvSpPr>
          <p:nvPr>
            <p:ph type="sldNum" sz="quarter" idx="10"/>
          </p:nvPr>
        </p:nvSpPr>
        <p:spPr/>
        <p:txBody>
          <a:bodyPr/>
          <a:lstStyle/>
          <a:p>
            <a:fld id="{0AE55BFA-EB57-4FFF-8570-EAB52E5F80C2}" type="slidenum">
              <a:rPr lang="en-AU" smtClean="0"/>
              <a:t>14</a:t>
            </a:fld>
            <a:endParaRPr lang="en-AU"/>
          </a:p>
        </p:txBody>
      </p:sp>
    </p:spTree>
    <p:extLst>
      <p:ext uri="{BB962C8B-B14F-4D97-AF65-F5344CB8AC3E}">
        <p14:creationId xmlns:p14="http://schemas.microsoft.com/office/powerpoint/2010/main" val="1126247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What we did </a:t>
            </a:r>
          </a:p>
          <a:p>
            <a:r>
              <a:rPr lang="en-AU" dirty="0" smtClean="0"/>
              <a:t>Why we did it</a:t>
            </a:r>
            <a:endParaRPr lang="en-AU" dirty="0"/>
          </a:p>
        </p:txBody>
      </p:sp>
      <p:sp>
        <p:nvSpPr>
          <p:cNvPr id="4" name="Slide Number Placeholder 3"/>
          <p:cNvSpPr>
            <a:spLocks noGrp="1"/>
          </p:cNvSpPr>
          <p:nvPr>
            <p:ph type="sldNum" sz="quarter" idx="10"/>
          </p:nvPr>
        </p:nvSpPr>
        <p:spPr/>
        <p:txBody>
          <a:bodyPr/>
          <a:lstStyle/>
          <a:p>
            <a:fld id="{637E3A0C-5388-41E4-8E22-CA8AC5A0ACA6}" type="slidenum">
              <a:rPr lang="en-AU" smtClean="0"/>
              <a:t>16</a:t>
            </a:fld>
            <a:endParaRPr lang="en-AU"/>
          </a:p>
        </p:txBody>
      </p:sp>
    </p:spTree>
    <p:extLst>
      <p:ext uri="{BB962C8B-B14F-4D97-AF65-F5344CB8AC3E}">
        <p14:creationId xmlns:p14="http://schemas.microsoft.com/office/powerpoint/2010/main" val="3742278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How we did it</a:t>
            </a:r>
          </a:p>
          <a:p>
            <a:r>
              <a:rPr lang="en-AU" dirty="0" smtClean="0"/>
              <a:t>Top tips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t>Start small- – test ideas, build support, trust and courage, reflect and adapt</a:t>
            </a:r>
          </a:p>
          <a:p>
            <a:r>
              <a:rPr lang="en-AU" dirty="0" smtClean="0"/>
              <a:t> </a:t>
            </a:r>
            <a:endParaRPr lang="en-AU" dirty="0"/>
          </a:p>
        </p:txBody>
      </p:sp>
      <p:sp>
        <p:nvSpPr>
          <p:cNvPr id="4" name="Slide Number Placeholder 3"/>
          <p:cNvSpPr>
            <a:spLocks noGrp="1"/>
          </p:cNvSpPr>
          <p:nvPr>
            <p:ph type="sldNum" sz="quarter" idx="10"/>
          </p:nvPr>
        </p:nvSpPr>
        <p:spPr/>
        <p:txBody>
          <a:bodyPr/>
          <a:lstStyle/>
          <a:p>
            <a:fld id="{637E3A0C-5388-41E4-8E22-CA8AC5A0ACA6}" type="slidenum">
              <a:rPr lang="en-AU" smtClean="0"/>
              <a:t>17</a:t>
            </a:fld>
            <a:endParaRPr lang="en-AU"/>
          </a:p>
        </p:txBody>
      </p:sp>
    </p:spTree>
    <p:extLst>
      <p:ext uri="{BB962C8B-B14F-4D97-AF65-F5344CB8AC3E}">
        <p14:creationId xmlns:p14="http://schemas.microsoft.com/office/powerpoint/2010/main" val="3044102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What happened while it ,</a:t>
            </a:r>
            <a:r>
              <a:rPr lang="en-AU" baseline="0" dirty="0" smtClean="0"/>
              <a:t> future ideas, possibilities and plans </a:t>
            </a:r>
            <a:endParaRPr lang="en-AU" dirty="0"/>
          </a:p>
        </p:txBody>
      </p:sp>
      <p:sp>
        <p:nvSpPr>
          <p:cNvPr id="4" name="Slide Number Placeholder 3"/>
          <p:cNvSpPr>
            <a:spLocks noGrp="1"/>
          </p:cNvSpPr>
          <p:nvPr>
            <p:ph type="sldNum" sz="quarter" idx="10"/>
          </p:nvPr>
        </p:nvSpPr>
        <p:spPr/>
        <p:txBody>
          <a:bodyPr/>
          <a:lstStyle/>
          <a:p>
            <a:fld id="{637E3A0C-5388-41E4-8E22-CA8AC5A0ACA6}" type="slidenum">
              <a:rPr lang="en-AU" smtClean="0"/>
              <a:t>18</a:t>
            </a:fld>
            <a:endParaRPr lang="en-AU"/>
          </a:p>
        </p:txBody>
      </p:sp>
    </p:spTree>
    <p:extLst>
      <p:ext uri="{BB962C8B-B14F-4D97-AF65-F5344CB8AC3E}">
        <p14:creationId xmlns:p14="http://schemas.microsoft.com/office/powerpoint/2010/main" val="2486839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37E3A0C-5388-41E4-8E22-CA8AC5A0ACA6}" type="slidenum">
              <a:rPr lang="en-AU" smtClean="0"/>
              <a:t>19</a:t>
            </a:fld>
            <a:endParaRPr lang="en-AU"/>
          </a:p>
        </p:txBody>
      </p:sp>
    </p:spTree>
    <p:extLst>
      <p:ext uri="{BB962C8B-B14F-4D97-AF65-F5344CB8AC3E}">
        <p14:creationId xmlns:p14="http://schemas.microsoft.com/office/powerpoint/2010/main" val="13606712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1 INT">
    <p:bg>
      <p:bgPr>
        <a:gradFill rotWithShape="0">
          <a:gsLst>
            <a:gs pos="0">
              <a:srgbClr val="FF9E1B"/>
            </a:gs>
            <a:gs pos="20000">
              <a:srgbClr val="E87722"/>
            </a:gs>
            <a:gs pos="39999">
              <a:srgbClr val="D14124"/>
            </a:gs>
            <a:gs pos="60001">
              <a:srgbClr val="D52B1E"/>
            </a:gs>
            <a:gs pos="80000">
              <a:srgbClr val="AB2328"/>
            </a:gs>
            <a:gs pos="100000">
              <a:srgbClr val="8A2A2B"/>
            </a:gs>
          </a:gsLst>
          <a:lin ang="5400000"/>
        </a:gradFill>
        <a:effectLst/>
      </p:bgPr>
    </p:bg>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4" y="554038"/>
            <a:ext cx="31115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527052" y="6421895"/>
            <a:ext cx="11006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AU" altLang="en-US" sz="1400" b="1" smtClean="0">
                <a:solidFill>
                  <a:schemeClr val="bg1"/>
                </a:solidFill>
              </a:rPr>
              <a:t>latrobe.edu.au</a:t>
            </a:r>
          </a:p>
        </p:txBody>
      </p:sp>
      <p:sp>
        <p:nvSpPr>
          <p:cNvPr id="6" name="Rectangle 5"/>
          <p:cNvSpPr>
            <a:spLocks noChangeArrowheads="1"/>
          </p:cNvSpPr>
          <p:nvPr/>
        </p:nvSpPr>
        <p:spPr bwMode="auto">
          <a:xfrm>
            <a:off x="4271434" y="5732464"/>
            <a:ext cx="13192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AU" altLang="en-US" sz="1000" smtClean="0">
                <a:solidFill>
                  <a:srgbClr val="63513D"/>
                </a:solidFill>
              </a:rPr>
              <a:t>CRICOS Provider 00115M</a:t>
            </a:r>
          </a:p>
        </p:txBody>
      </p:sp>
      <p:sp>
        <p:nvSpPr>
          <p:cNvPr id="7" name="Rectangle 6"/>
          <p:cNvSpPr>
            <a:spLocks noChangeArrowheads="1"/>
          </p:cNvSpPr>
          <p:nvPr/>
        </p:nvSpPr>
        <p:spPr bwMode="auto">
          <a:xfrm>
            <a:off x="10128251" y="6483351"/>
            <a:ext cx="118141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AU" altLang="en-US" sz="900" smtClean="0">
                <a:solidFill>
                  <a:schemeClr val="bg1"/>
                </a:solidFill>
              </a:rPr>
              <a:t>CRICOS Provider 00115M</a:t>
            </a:r>
          </a:p>
        </p:txBody>
      </p:sp>
      <p:sp>
        <p:nvSpPr>
          <p:cNvPr id="5" name="Text Placeholder 7"/>
          <p:cNvSpPr>
            <a:spLocks noGrp="1"/>
          </p:cNvSpPr>
          <p:nvPr>
            <p:ph type="body" sz="quarter" idx="10"/>
          </p:nvPr>
        </p:nvSpPr>
        <p:spPr>
          <a:xfrm>
            <a:off x="3948795" y="3463020"/>
            <a:ext cx="8243205" cy="2520950"/>
          </a:xfrm>
          <a:solidFill>
            <a:srgbClr val="D6D2C4"/>
          </a:solidFill>
          <a:ln>
            <a:noFill/>
          </a:ln>
        </p:spPr>
        <p:txBody>
          <a:bodyPr lIns="288000" tIns="288000" rIns="180000" bIns="180000"/>
          <a:lstStyle>
            <a:lvl1pPr marL="0" algn="l" fontAlgn="auto">
              <a:lnSpc>
                <a:spcPct val="100000"/>
              </a:lnSpc>
              <a:spcBef>
                <a:spcPts val="0"/>
              </a:spcBef>
              <a:spcAft>
                <a:spcPts val="0"/>
              </a:spcAft>
              <a:defRPr sz="2400" b="1" baseline="0"/>
            </a:lvl1pPr>
            <a:lvl2pPr marL="0" indent="0">
              <a:lnSpc>
                <a:spcPct val="100000"/>
              </a:lnSpc>
              <a:spcBef>
                <a:spcPts val="0"/>
              </a:spcBef>
              <a:spcAft>
                <a:spcPts val="0"/>
              </a:spcAft>
              <a:buNone/>
              <a:defRPr/>
            </a:lvl2pPr>
          </a:lstStyle>
          <a:p>
            <a:pPr lvl="0"/>
            <a:r>
              <a:rPr lang="en-US" smtClean="0"/>
              <a:t>Edit Master text styles</a:t>
            </a:r>
          </a:p>
          <a:p>
            <a:pPr lvl="1"/>
            <a:r>
              <a:rPr lang="en-US" smtClean="0"/>
              <a:t>Second level</a:t>
            </a:r>
          </a:p>
        </p:txBody>
      </p:sp>
    </p:spTree>
    <p:extLst>
      <p:ext uri="{BB962C8B-B14F-4D97-AF65-F5344CB8AC3E}">
        <p14:creationId xmlns:p14="http://schemas.microsoft.com/office/powerpoint/2010/main" val="932343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hank you Slide">
    <p:bg>
      <p:bgPr>
        <a:solidFill>
          <a:srgbClr val="D6D2C4">
            <a:alpha val="50195"/>
          </a:srgbClr>
        </a:solidFill>
        <a:effectLst/>
      </p:bgPr>
    </p:bg>
    <p:spTree>
      <p:nvGrpSpPr>
        <p:cNvPr id="1" name=""/>
        <p:cNvGrpSpPr/>
        <p:nvPr/>
      </p:nvGrpSpPr>
      <p:grpSpPr>
        <a:xfrm>
          <a:off x="0" y="0"/>
          <a:ext cx="0" cy="0"/>
          <a:chOff x="0" y="0"/>
          <a:chExt cx="0" cy="0"/>
        </a:xfrm>
      </p:grpSpPr>
      <p:sp>
        <p:nvSpPr>
          <p:cNvPr id="3" name="Rectangle 2"/>
          <p:cNvSpPr/>
          <p:nvPr/>
        </p:nvSpPr>
        <p:spPr>
          <a:xfrm>
            <a:off x="624418" y="1"/>
            <a:ext cx="3407833" cy="1998663"/>
          </a:xfrm>
          <a:prstGeom prst="rect">
            <a:avLst/>
          </a:prstGeom>
          <a:gradFill flip="none" rotWithShape="1">
            <a:gsLst>
              <a:gs pos="20000">
                <a:schemeClr val="accent2"/>
              </a:gs>
              <a:gs pos="0">
                <a:schemeClr val="accent1"/>
              </a:gs>
              <a:gs pos="80000">
                <a:schemeClr val="accent5"/>
              </a:gs>
              <a:gs pos="60000">
                <a:schemeClr val="accent4"/>
              </a:gs>
              <a:gs pos="40000">
                <a:schemeClr val="accent3"/>
              </a:gs>
              <a:gs pos="100000">
                <a:schemeClr val="accent6"/>
              </a:gs>
            </a:gsLst>
            <a:lin ang="16200000" scaled="1"/>
            <a:tileRect/>
          </a:gradFill>
          <a:ln>
            <a:noFill/>
          </a:ln>
        </p:spPr>
        <p:style>
          <a:lnRef idx="2">
            <a:schemeClr val="accent1">
              <a:shade val="50000"/>
            </a:schemeClr>
          </a:lnRef>
          <a:fillRef idx="1001">
            <a:schemeClr val="lt1"/>
          </a:fillRef>
          <a:effectRef idx="0">
            <a:schemeClr val="accent1"/>
          </a:effectRef>
          <a:fontRef idx="minor">
            <a:schemeClr val="lt1"/>
          </a:fontRef>
        </p:style>
        <p:txBody>
          <a:bodyPr anchor="b"/>
          <a:lstStyle/>
          <a:p>
            <a:pPr fontAlgn="auto">
              <a:spcBef>
                <a:spcPts val="0"/>
              </a:spcBef>
              <a:spcAft>
                <a:spcPts val="0"/>
              </a:spcAft>
              <a:defRPr/>
            </a:pPr>
            <a:r>
              <a:rPr lang="en-AU" sz="1800" b="1" dirty="0">
                <a:latin typeface="Calibri" pitchFamily="34" charset="0"/>
                <a:cs typeface="Arial" pitchFamily="34" charset="0"/>
              </a:rPr>
              <a:t>Thank you</a:t>
            </a:r>
          </a:p>
        </p:txBody>
      </p:sp>
      <p:sp>
        <p:nvSpPr>
          <p:cNvPr id="4" name="Rectangle 3"/>
          <p:cNvSpPr>
            <a:spLocks noChangeArrowheads="1"/>
          </p:cNvSpPr>
          <p:nvPr/>
        </p:nvSpPr>
        <p:spPr bwMode="auto">
          <a:xfrm>
            <a:off x="624418" y="6421895"/>
            <a:ext cx="11006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AU" altLang="en-US" sz="1400" b="1" smtClean="0">
                <a:solidFill>
                  <a:srgbClr val="63513D"/>
                </a:solidFill>
              </a:rPr>
              <a:t>latrobe.edu.au</a:t>
            </a:r>
          </a:p>
        </p:txBody>
      </p:sp>
      <p:sp>
        <p:nvSpPr>
          <p:cNvPr id="5" name="Rectangle 4"/>
          <p:cNvSpPr>
            <a:spLocks noChangeArrowheads="1"/>
          </p:cNvSpPr>
          <p:nvPr/>
        </p:nvSpPr>
        <p:spPr bwMode="auto">
          <a:xfrm>
            <a:off x="10128251" y="6483351"/>
            <a:ext cx="118141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AU" altLang="en-US" sz="900" smtClean="0">
                <a:solidFill>
                  <a:srgbClr val="63513D"/>
                </a:solidFill>
              </a:rPr>
              <a:t>CRICOS Provider 00115M</a:t>
            </a:r>
          </a:p>
        </p:txBody>
      </p:sp>
      <p:sp>
        <p:nvSpPr>
          <p:cNvPr id="9" name="Content Placeholder 2"/>
          <p:cNvSpPr>
            <a:spLocks noGrp="1"/>
          </p:cNvSpPr>
          <p:nvPr>
            <p:ph idx="4294967295"/>
          </p:nvPr>
        </p:nvSpPr>
        <p:spPr>
          <a:xfrm>
            <a:off x="624417" y="2708920"/>
            <a:ext cx="10945283" cy="3240980"/>
          </a:xfrm>
        </p:spPr>
        <p:txBody>
          <a:bodyPr>
            <a:normAutofit/>
          </a:bodyPr>
          <a:lstStyle>
            <a:lvl1pPr>
              <a:defRPr/>
            </a:lvl1pPr>
          </a:lstStyle>
          <a:p>
            <a:pPr lvl="0"/>
            <a:r>
              <a:rPr lang="en-US" smtClean="0"/>
              <a:t>Edit Master text styles</a:t>
            </a:r>
          </a:p>
        </p:txBody>
      </p:sp>
    </p:spTree>
    <p:extLst>
      <p:ext uri="{BB962C8B-B14F-4D97-AF65-F5344CB8AC3E}">
        <p14:creationId xmlns:p14="http://schemas.microsoft.com/office/powerpoint/2010/main" val="1871040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239350" y="404664"/>
            <a:ext cx="11713301" cy="1800200"/>
          </a:xfrm>
        </p:spPr>
        <p:txBody>
          <a:bodyPr>
            <a:noAutofit/>
          </a:bodyPr>
          <a:lstStyle>
            <a:lvl1pPr marL="0" indent="0">
              <a:buNone/>
              <a:defRPr sz="7000" cap="all" baseline="0">
                <a:solidFill>
                  <a:schemeClr val="accent2"/>
                </a:solidFill>
                <a:latin typeface="Worldly Black" pitchFamily="2" charset="0"/>
              </a:defRPr>
            </a:lvl1pPr>
            <a:lvl2pPr indent="0">
              <a:buNone/>
              <a:defRPr sz="7000" cap="all" baseline="0">
                <a:solidFill>
                  <a:schemeClr val="accent1"/>
                </a:solidFill>
                <a:latin typeface="WordyBlack" pitchFamily="2" charset="0"/>
              </a:defRPr>
            </a:lvl2pPr>
            <a:lvl3pPr indent="0">
              <a:buNone/>
              <a:defRPr sz="7000" cap="all" baseline="0">
                <a:solidFill>
                  <a:schemeClr val="accent1"/>
                </a:solidFill>
                <a:latin typeface="WordyBlack" pitchFamily="2" charset="0"/>
              </a:defRPr>
            </a:lvl3pPr>
            <a:lvl4pPr indent="0">
              <a:buNone/>
              <a:defRPr sz="7000" cap="all" baseline="0">
                <a:solidFill>
                  <a:schemeClr val="accent1"/>
                </a:solidFill>
                <a:latin typeface="WordyBlack" pitchFamily="2" charset="0"/>
              </a:defRPr>
            </a:lvl4pPr>
            <a:lvl5pPr indent="0">
              <a:buNone/>
              <a:defRPr sz="7000" cap="all" baseline="0">
                <a:solidFill>
                  <a:schemeClr val="accent1"/>
                </a:solidFill>
                <a:latin typeface="WordyBlack" pitchFamily="2" charset="0"/>
              </a:defRPr>
            </a:lvl5pPr>
          </a:lstStyle>
          <a:p>
            <a:pPr lvl="0"/>
            <a:r>
              <a:rPr lang="en-US" dirty="0" smtClean="0"/>
              <a:t>Click to add section title.</a:t>
            </a:r>
          </a:p>
        </p:txBody>
      </p:sp>
      <p:sp>
        <p:nvSpPr>
          <p:cNvPr id="16" name="Text Placeholder 15"/>
          <p:cNvSpPr>
            <a:spLocks noGrp="1"/>
          </p:cNvSpPr>
          <p:nvPr>
            <p:ph type="body" sz="quarter" idx="11" hasCustomPrompt="1"/>
          </p:nvPr>
        </p:nvSpPr>
        <p:spPr>
          <a:xfrm>
            <a:off x="239350" y="2492897"/>
            <a:ext cx="11713468" cy="2447925"/>
          </a:xfrm>
        </p:spPr>
        <p:txBody>
          <a:bodyPr/>
          <a:lstStyle>
            <a:lvl1pPr marL="0" indent="0">
              <a:buNone/>
              <a:defRPr sz="7000" cap="all" baseline="0">
                <a:solidFill>
                  <a:schemeClr val="accent2"/>
                </a:solidFill>
                <a:latin typeface="Worldly Black" pitchFamily="2" charset="0"/>
              </a:defRPr>
            </a:lvl1pPr>
          </a:lstStyle>
          <a:p>
            <a:pPr lvl="0"/>
            <a:r>
              <a:rPr lang="en-US" dirty="0" smtClean="0"/>
              <a:t>Click to add headline.</a:t>
            </a:r>
          </a:p>
        </p:txBody>
      </p:sp>
    </p:spTree>
    <p:extLst>
      <p:ext uri="{BB962C8B-B14F-4D97-AF65-F5344CB8AC3E}">
        <p14:creationId xmlns:p14="http://schemas.microsoft.com/office/powerpoint/2010/main" val="3224178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623392" y="404664"/>
            <a:ext cx="10945216" cy="1080120"/>
          </a:xfrm>
        </p:spPr>
        <p:txBody>
          <a:bodyPr/>
          <a:lstStyle>
            <a:lvl1pPr marL="0" indent="0">
              <a:buNone/>
              <a:defRPr sz="6000" cap="all" baseline="0">
                <a:solidFill>
                  <a:schemeClr val="accent2"/>
                </a:solidFill>
                <a:latin typeface="Worldly Black" pitchFamily="2" charset="0"/>
              </a:defRPr>
            </a:lvl1pPr>
          </a:lstStyle>
          <a:p>
            <a:pPr lvl="0"/>
            <a:r>
              <a:rPr lang="en-US" dirty="0" smtClean="0"/>
              <a:t>Add headline.</a:t>
            </a:r>
            <a:endParaRPr lang="en-AU" dirty="0"/>
          </a:p>
        </p:txBody>
      </p:sp>
      <p:sp>
        <p:nvSpPr>
          <p:cNvPr id="19" name="Text Placeholder 15"/>
          <p:cNvSpPr>
            <a:spLocks noGrp="1"/>
          </p:cNvSpPr>
          <p:nvPr>
            <p:ph type="body" sz="quarter" idx="14" hasCustomPrompt="1"/>
          </p:nvPr>
        </p:nvSpPr>
        <p:spPr>
          <a:xfrm>
            <a:off x="624152" y="1844824"/>
            <a:ext cx="10944456" cy="648072"/>
          </a:xfrm>
        </p:spPr>
        <p:txBody>
          <a:bodyPr/>
          <a:lstStyle>
            <a:lvl1pPr>
              <a:buNone/>
              <a:defRPr sz="3600" baseline="0">
                <a:solidFill>
                  <a:schemeClr val="accent2"/>
                </a:solidFill>
              </a:defRPr>
            </a:lvl1pPr>
          </a:lstStyle>
          <a:p>
            <a:pPr lvl="0"/>
            <a:r>
              <a:rPr lang="en-US" dirty="0" smtClean="0"/>
              <a:t>Add Contents heading</a:t>
            </a:r>
          </a:p>
        </p:txBody>
      </p:sp>
      <p:sp>
        <p:nvSpPr>
          <p:cNvPr id="7" name="Text Placeholder 17"/>
          <p:cNvSpPr>
            <a:spLocks noGrp="1"/>
          </p:cNvSpPr>
          <p:nvPr>
            <p:ph type="body" sz="quarter" idx="15" hasCustomPrompt="1"/>
          </p:nvPr>
        </p:nvSpPr>
        <p:spPr>
          <a:xfrm>
            <a:off x="623392" y="2780928"/>
            <a:ext cx="5088565" cy="2160240"/>
          </a:xfrm>
        </p:spPr>
        <p:txBody>
          <a:bodyPr>
            <a:normAutofit/>
          </a:bodyPr>
          <a:lstStyle>
            <a:lvl1pPr marL="0" indent="-180000">
              <a:buFont typeface="WordyLight" pitchFamily="2" charset="0"/>
              <a:buChar char="•"/>
              <a:defRPr sz="1800">
                <a:solidFill>
                  <a:schemeClr val="accent2"/>
                </a:solidFill>
              </a:defRPr>
            </a:lvl1pPr>
            <a:lvl2pPr>
              <a:lnSpc>
                <a:spcPts val="2160"/>
              </a:lnSpc>
              <a:buClr>
                <a:schemeClr val="accent2"/>
              </a:buClr>
              <a:defRPr sz="1800">
                <a:solidFill>
                  <a:schemeClr val="accent2"/>
                </a:solidFill>
              </a:defRPr>
            </a:lvl2pPr>
            <a:lvl3pPr>
              <a:lnSpc>
                <a:spcPts val="2160"/>
              </a:lnSpc>
              <a:defRPr sz="1800">
                <a:solidFill>
                  <a:schemeClr val="accent2"/>
                </a:solidFill>
              </a:defRPr>
            </a:lvl3pPr>
            <a:lvl4pPr>
              <a:lnSpc>
                <a:spcPts val="2160"/>
              </a:lnSpc>
              <a:defRPr sz="1800">
                <a:solidFill>
                  <a:schemeClr val="bg1"/>
                </a:solidFill>
              </a:defRPr>
            </a:lvl4pPr>
            <a:lvl5pPr>
              <a:defRPr sz="2400">
                <a:solidFill>
                  <a:schemeClr val="bg1"/>
                </a:solidFill>
              </a:defRPr>
            </a:lvl5pPr>
          </a:lstStyle>
          <a:p>
            <a:pPr lvl="0"/>
            <a:r>
              <a:rPr lang="en-US" dirty="0" smtClean="0"/>
              <a:t>Click to add content</a:t>
            </a:r>
            <a:endParaRPr lang="en-AU" dirty="0"/>
          </a:p>
        </p:txBody>
      </p:sp>
      <p:sp>
        <p:nvSpPr>
          <p:cNvPr id="6" name="Text Placeholder 17"/>
          <p:cNvSpPr>
            <a:spLocks noGrp="1"/>
          </p:cNvSpPr>
          <p:nvPr>
            <p:ph type="body" sz="quarter" idx="16" hasCustomPrompt="1"/>
          </p:nvPr>
        </p:nvSpPr>
        <p:spPr>
          <a:xfrm>
            <a:off x="6480043" y="2780928"/>
            <a:ext cx="5088565" cy="2160240"/>
          </a:xfrm>
        </p:spPr>
        <p:txBody>
          <a:bodyPr>
            <a:normAutofit/>
          </a:bodyPr>
          <a:lstStyle>
            <a:lvl1pPr marL="0" indent="-180000">
              <a:buFont typeface="WordyLight" pitchFamily="2" charset="0"/>
              <a:buChar char="•"/>
              <a:defRPr sz="1800">
                <a:solidFill>
                  <a:schemeClr val="accent2"/>
                </a:solidFill>
              </a:defRPr>
            </a:lvl1pPr>
            <a:lvl2pPr>
              <a:lnSpc>
                <a:spcPts val="2160"/>
              </a:lnSpc>
              <a:buClr>
                <a:schemeClr val="accent2"/>
              </a:buClr>
              <a:defRPr sz="1800">
                <a:solidFill>
                  <a:schemeClr val="accent2"/>
                </a:solidFill>
              </a:defRPr>
            </a:lvl2pPr>
            <a:lvl3pPr>
              <a:lnSpc>
                <a:spcPts val="2160"/>
              </a:lnSpc>
              <a:defRPr sz="1800">
                <a:solidFill>
                  <a:schemeClr val="accent2"/>
                </a:solidFill>
              </a:defRPr>
            </a:lvl3pPr>
            <a:lvl4pPr>
              <a:lnSpc>
                <a:spcPts val="2160"/>
              </a:lnSpc>
              <a:defRPr sz="1800">
                <a:solidFill>
                  <a:schemeClr val="bg1"/>
                </a:solidFill>
              </a:defRPr>
            </a:lvl4pPr>
            <a:lvl5pPr>
              <a:defRPr sz="2400">
                <a:solidFill>
                  <a:schemeClr val="bg1"/>
                </a:solidFill>
              </a:defRPr>
            </a:lvl5pPr>
          </a:lstStyle>
          <a:p>
            <a:pPr lvl="0"/>
            <a:r>
              <a:rPr lang="en-US" dirty="0" smtClean="0"/>
              <a:t>Click to add content</a:t>
            </a:r>
            <a:endParaRPr lang="en-AU" dirty="0"/>
          </a:p>
        </p:txBody>
      </p:sp>
    </p:spTree>
    <p:extLst>
      <p:ext uri="{BB962C8B-B14F-4D97-AF65-F5344CB8AC3E}">
        <p14:creationId xmlns:p14="http://schemas.microsoft.com/office/powerpoint/2010/main" val="2893710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3EC2FCE-48BA-45D6-BA47-918FDD135723}" type="datetimeFigureOut">
              <a:rPr lang="en-AU" smtClean="0"/>
              <a:t>30/11/2016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2D924C5-2A82-4724-8BE9-E76D7C939B5B}" type="slidenum">
              <a:rPr lang="en-AU" smtClean="0"/>
              <a:t>‹#›</a:t>
            </a:fld>
            <a:endParaRPr lang="en-AU"/>
          </a:p>
        </p:txBody>
      </p:sp>
    </p:spTree>
    <p:extLst>
      <p:ext uri="{BB962C8B-B14F-4D97-AF65-F5344CB8AC3E}">
        <p14:creationId xmlns:p14="http://schemas.microsoft.com/office/powerpoint/2010/main" val="3832900088"/>
      </p:ext>
    </p:extLst>
  </p:cSld>
  <p:clrMapOvr>
    <a:masterClrMapping/>
  </p:clrMapOvr>
  <p:extLst mod="1">
    <p:ext uri="{DCECCB84-F9BA-43D5-87BE-67443E8EF086}">
      <p15:sldGuideLst xmlns:p15="http://schemas.microsoft.com/office/powerpoint/2012/main" xmlns=""/>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3EC2FCE-48BA-45D6-BA47-918FDD135723}" type="datetimeFigureOut">
              <a:rPr lang="en-AU" smtClean="0"/>
              <a:t>30/11/2016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2D924C5-2A82-4724-8BE9-E76D7C939B5B}" type="slidenum">
              <a:rPr lang="en-AU" smtClean="0"/>
              <a:t>‹#›</a:t>
            </a:fld>
            <a:endParaRPr lang="en-AU"/>
          </a:p>
        </p:txBody>
      </p:sp>
    </p:spTree>
    <p:extLst>
      <p:ext uri="{BB962C8B-B14F-4D97-AF65-F5344CB8AC3E}">
        <p14:creationId xmlns:p14="http://schemas.microsoft.com/office/powerpoint/2010/main" val="3803890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 Slide 1 INT">
    <p:bg>
      <p:bgPr>
        <a:gradFill>
          <a:gsLst>
            <a:gs pos="40000">
              <a:schemeClr val="accent4"/>
            </a:gs>
            <a:gs pos="20000">
              <a:schemeClr val="accent5"/>
            </a:gs>
            <a:gs pos="0">
              <a:schemeClr val="accent6"/>
            </a:gs>
            <a:gs pos="80000">
              <a:schemeClr val="accent2"/>
            </a:gs>
            <a:gs pos="60000">
              <a:schemeClr val="accent3"/>
            </a:gs>
            <a:gs pos="100000">
              <a:schemeClr val="accent1"/>
            </a:gs>
          </a:gsLst>
          <a:lin ang="5400000" scaled="0"/>
        </a:gradFill>
        <a:effectLst/>
      </p:bgPr>
    </p:bg>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4" y="554038"/>
            <a:ext cx="311150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p:cNvSpPr>
            <a:spLocks noChangeArrowheads="1"/>
          </p:cNvSpPr>
          <p:nvPr/>
        </p:nvSpPr>
        <p:spPr bwMode="auto">
          <a:xfrm>
            <a:off x="527052" y="6421895"/>
            <a:ext cx="11006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AU" altLang="en-US" sz="1400" b="1">
                <a:solidFill>
                  <a:prstClr val="white"/>
                </a:solidFill>
              </a:rPr>
              <a:t>latrobe.edu.au</a:t>
            </a:r>
          </a:p>
        </p:txBody>
      </p:sp>
      <p:sp>
        <p:nvSpPr>
          <p:cNvPr id="6" name="Rectangle 8"/>
          <p:cNvSpPr>
            <a:spLocks noChangeArrowheads="1"/>
          </p:cNvSpPr>
          <p:nvPr/>
        </p:nvSpPr>
        <p:spPr bwMode="auto">
          <a:xfrm>
            <a:off x="4271434" y="5732464"/>
            <a:ext cx="131927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AU" altLang="en-US" sz="1000">
                <a:solidFill>
                  <a:srgbClr val="63513D"/>
                </a:solidFill>
              </a:rPr>
              <a:t>CRICOS Provider 00115M</a:t>
            </a:r>
          </a:p>
        </p:txBody>
      </p:sp>
      <p:sp>
        <p:nvSpPr>
          <p:cNvPr id="7" name="Rectangle 12"/>
          <p:cNvSpPr>
            <a:spLocks noChangeArrowheads="1"/>
          </p:cNvSpPr>
          <p:nvPr/>
        </p:nvSpPr>
        <p:spPr bwMode="auto">
          <a:xfrm>
            <a:off x="10128251" y="6483351"/>
            <a:ext cx="118141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AU" altLang="en-US" sz="900">
                <a:solidFill>
                  <a:prstClr val="white"/>
                </a:solidFill>
              </a:rPr>
              <a:t>CRICOS Provider 00115M</a:t>
            </a:r>
          </a:p>
        </p:txBody>
      </p:sp>
      <p:sp>
        <p:nvSpPr>
          <p:cNvPr id="5" name="Text Placeholder 7"/>
          <p:cNvSpPr>
            <a:spLocks noGrp="1"/>
          </p:cNvSpPr>
          <p:nvPr>
            <p:ph type="body" sz="quarter" idx="10"/>
          </p:nvPr>
        </p:nvSpPr>
        <p:spPr>
          <a:xfrm>
            <a:off x="3948795" y="3463020"/>
            <a:ext cx="8243205" cy="2520950"/>
          </a:xfrm>
          <a:solidFill>
            <a:srgbClr val="D6D2C4"/>
          </a:solidFill>
          <a:ln>
            <a:noFill/>
          </a:ln>
        </p:spPr>
        <p:txBody>
          <a:bodyPr lIns="288000" tIns="288000" rIns="180000" bIns="180000"/>
          <a:lstStyle>
            <a:lvl1pPr marL="0" algn="l" fontAlgn="auto">
              <a:lnSpc>
                <a:spcPct val="100000"/>
              </a:lnSpc>
              <a:spcBef>
                <a:spcPts val="0"/>
              </a:spcBef>
              <a:spcAft>
                <a:spcPts val="0"/>
              </a:spcAft>
              <a:defRPr sz="2400" b="1" baseline="0"/>
            </a:lvl1pPr>
            <a:lvl2pPr marL="0" indent="0">
              <a:lnSpc>
                <a:spcPct val="100000"/>
              </a:lnSpc>
              <a:spcBef>
                <a:spcPts val="0"/>
              </a:spcBef>
              <a:spcAft>
                <a:spcPts val="0"/>
              </a:spcAft>
              <a:buNone/>
              <a:defRPr/>
            </a:lvl2pPr>
          </a:lstStyle>
          <a:p>
            <a:pPr lvl="0"/>
            <a:r>
              <a:rPr lang="en-US" smtClean="0"/>
              <a:t>Edit Master text styles</a:t>
            </a:r>
          </a:p>
          <a:p>
            <a:pPr lvl="1"/>
            <a:r>
              <a:rPr lang="en-US" smtClean="0"/>
              <a:t>Second level</a:t>
            </a:r>
          </a:p>
        </p:txBody>
      </p:sp>
    </p:spTree>
    <p:extLst>
      <p:ext uri="{BB962C8B-B14F-4D97-AF65-F5344CB8AC3E}">
        <p14:creationId xmlns:p14="http://schemas.microsoft.com/office/powerpoint/2010/main" val="2928400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le Slide 1 DOM">
    <p:bg>
      <p:bgPr>
        <a:gradFill>
          <a:gsLst>
            <a:gs pos="40000">
              <a:schemeClr val="accent4"/>
            </a:gs>
            <a:gs pos="20000">
              <a:schemeClr val="accent5"/>
            </a:gs>
            <a:gs pos="0">
              <a:schemeClr val="accent6"/>
            </a:gs>
            <a:gs pos="80000">
              <a:schemeClr val="accent2"/>
            </a:gs>
            <a:gs pos="60000">
              <a:schemeClr val="accent3"/>
            </a:gs>
            <a:gs pos="100000">
              <a:schemeClr val="accent1"/>
            </a:gs>
          </a:gsLst>
          <a:lin ang="5400000" scaled="0"/>
        </a:gradFill>
        <a:effectLst/>
      </p:bgPr>
    </p:bg>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49275"/>
            <a:ext cx="3119967"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p:cNvSpPr>
            <a:spLocks noChangeArrowheads="1"/>
          </p:cNvSpPr>
          <p:nvPr/>
        </p:nvSpPr>
        <p:spPr bwMode="auto">
          <a:xfrm>
            <a:off x="527052" y="6421895"/>
            <a:ext cx="11006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AU" altLang="en-US" sz="1400" b="1">
                <a:solidFill>
                  <a:prstClr val="white"/>
                </a:solidFill>
              </a:rPr>
              <a:t>latrobe.edu.au</a:t>
            </a:r>
          </a:p>
        </p:txBody>
      </p:sp>
      <p:sp>
        <p:nvSpPr>
          <p:cNvPr id="6" name="Rectangle 8"/>
          <p:cNvSpPr>
            <a:spLocks noChangeArrowheads="1"/>
          </p:cNvSpPr>
          <p:nvPr/>
        </p:nvSpPr>
        <p:spPr bwMode="auto">
          <a:xfrm>
            <a:off x="10128251" y="6483351"/>
            <a:ext cx="118141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AU" altLang="en-US" sz="900">
                <a:solidFill>
                  <a:prstClr val="white"/>
                </a:solidFill>
              </a:rPr>
              <a:t>CRICOS Provider 00115M</a:t>
            </a:r>
          </a:p>
        </p:txBody>
      </p:sp>
      <p:sp>
        <p:nvSpPr>
          <p:cNvPr id="5" name="Text Placeholder 7"/>
          <p:cNvSpPr>
            <a:spLocks noGrp="1"/>
          </p:cNvSpPr>
          <p:nvPr>
            <p:ph type="body" sz="quarter" idx="10"/>
          </p:nvPr>
        </p:nvSpPr>
        <p:spPr>
          <a:xfrm>
            <a:off x="3948795" y="3463020"/>
            <a:ext cx="8243205" cy="2520950"/>
          </a:xfrm>
          <a:solidFill>
            <a:srgbClr val="D6D2C4"/>
          </a:solidFill>
          <a:ln>
            <a:noFill/>
          </a:ln>
        </p:spPr>
        <p:txBody>
          <a:bodyPr lIns="288000" tIns="288000" rIns="180000" bIns="180000"/>
          <a:lstStyle>
            <a:lvl1pPr marL="0" algn="l" fontAlgn="auto">
              <a:lnSpc>
                <a:spcPct val="100000"/>
              </a:lnSpc>
              <a:spcBef>
                <a:spcPts val="0"/>
              </a:spcBef>
              <a:spcAft>
                <a:spcPts val="0"/>
              </a:spcAft>
              <a:defRPr sz="2400" b="1" baseline="0"/>
            </a:lvl1pPr>
            <a:lvl2pPr marL="0" indent="0">
              <a:lnSpc>
                <a:spcPct val="100000"/>
              </a:lnSpc>
              <a:spcBef>
                <a:spcPts val="0"/>
              </a:spcBef>
              <a:spcAft>
                <a:spcPts val="0"/>
              </a:spcAft>
              <a:buNone/>
              <a:defRPr/>
            </a:lvl2pPr>
          </a:lstStyle>
          <a:p>
            <a:pPr lvl="0"/>
            <a:r>
              <a:rPr lang="en-US" smtClean="0"/>
              <a:t>Edit Master text styles</a:t>
            </a:r>
          </a:p>
          <a:p>
            <a:pPr lvl="1"/>
            <a:r>
              <a:rPr lang="en-US" smtClean="0"/>
              <a:t>Second level</a:t>
            </a:r>
          </a:p>
        </p:txBody>
      </p:sp>
    </p:spTree>
    <p:extLst>
      <p:ext uri="{BB962C8B-B14F-4D97-AF65-F5344CB8AC3E}">
        <p14:creationId xmlns:p14="http://schemas.microsoft.com/office/powerpoint/2010/main" val="3194045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643838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624418" y="431800"/>
            <a:ext cx="10944191" cy="83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lvl1pPr>
          </a:lstStyle>
          <a:p>
            <a:pPr lvl="0"/>
            <a:r>
              <a:rPr lang="en-US" smtClean="0"/>
              <a:t>Click to edit Master title style</a:t>
            </a:r>
            <a:endParaRPr lang="en-AU" dirty="0" smtClean="0"/>
          </a:p>
        </p:txBody>
      </p:sp>
      <p:sp>
        <p:nvSpPr>
          <p:cNvPr id="5" name="Text Placeholder 2"/>
          <p:cNvSpPr>
            <a:spLocks noGrp="1"/>
          </p:cNvSpPr>
          <p:nvPr>
            <p:ph type="body" idx="1"/>
          </p:nvPr>
        </p:nvSpPr>
        <p:spPr bwMode="auto">
          <a:xfrm>
            <a:off x="624418" y="1624996"/>
            <a:ext cx="1094419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552371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24418" y="431800"/>
            <a:ext cx="10944191" cy="836960"/>
          </a:xfrm>
        </p:spPr>
        <p:txBody>
          <a:bodyPr/>
          <a:lstStyle>
            <a:lvl1pPr>
              <a:defRPr/>
            </a:lvl1pPr>
          </a:lstStyle>
          <a:p>
            <a:r>
              <a:rPr lang="en-US" smtClean="0"/>
              <a:t>Click to edit Master title style</a:t>
            </a:r>
            <a:endParaRPr lang="en-AU" dirty="0"/>
          </a:p>
        </p:txBody>
      </p:sp>
      <p:sp>
        <p:nvSpPr>
          <p:cNvPr id="4" name="Text Placeholder 2"/>
          <p:cNvSpPr>
            <a:spLocks noGrp="1"/>
          </p:cNvSpPr>
          <p:nvPr>
            <p:ph type="body" idx="1"/>
          </p:nvPr>
        </p:nvSpPr>
        <p:spPr bwMode="auto">
          <a:xfrm>
            <a:off x="624418" y="1624996"/>
            <a:ext cx="1094419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216154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1 DOM">
    <p:bg>
      <p:bgPr>
        <a:gradFill rotWithShape="0">
          <a:gsLst>
            <a:gs pos="0">
              <a:srgbClr val="FF9E1B"/>
            </a:gs>
            <a:gs pos="20000">
              <a:srgbClr val="E87722"/>
            </a:gs>
            <a:gs pos="39999">
              <a:srgbClr val="D14124"/>
            </a:gs>
            <a:gs pos="60001">
              <a:srgbClr val="D52B1E"/>
            </a:gs>
            <a:gs pos="80000">
              <a:srgbClr val="AB2328"/>
            </a:gs>
            <a:gs pos="100000">
              <a:srgbClr val="8A2A2B"/>
            </a:gs>
          </a:gsLst>
          <a:lin ang="5400000"/>
        </a:gradFill>
        <a:effectLst/>
      </p:bgPr>
    </p:bg>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49275"/>
            <a:ext cx="3119967"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527052" y="6421895"/>
            <a:ext cx="11006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AU" altLang="en-US" sz="1400" b="1" smtClean="0">
                <a:solidFill>
                  <a:schemeClr val="bg1"/>
                </a:solidFill>
              </a:rPr>
              <a:t>latrobe.edu.au</a:t>
            </a:r>
          </a:p>
        </p:txBody>
      </p:sp>
      <p:sp>
        <p:nvSpPr>
          <p:cNvPr id="6" name="Rectangle 5"/>
          <p:cNvSpPr>
            <a:spLocks noChangeArrowheads="1"/>
          </p:cNvSpPr>
          <p:nvPr/>
        </p:nvSpPr>
        <p:spPr bwMode="auto">
          <a:xfrm>
            <a:off x="10128251" y="6483351"/>
            <a:ext cx="118141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AU" altLang="en-US" sz="900" smtClean="0">
                <a:solidFill>
                  <a:schemeClr val="bg1"/>
                </a:solidFill>
              </a:rPr>
              <a:t>CRICOS Provider 00115M</a:t>
            </a:r>
          </a:p>
        </p:txBody>
      </p:sp>
      <p:sp>
        <p:nvSpPr>
          <p:cNvPr id="5" name="Text Placeholder 7"/>
          <p:cNvSpPr>
            <a:spLocks noGrp="1"/>
          </p:cNvSpPr>
          <p:nvPr>
            <p:ph type="body" sz="quarter" idx="10"/>
          </p:nvPr>
        </p:nvSpPr>
        <p:spPr>
          <a:xfrm>
            <a:off x="3948795" y="3463020"/>
            <a:ext cx="8243205" cy="2520950"/>
          </a:xfrm>
          <a:solidFill>
            <a:srgbClr val="D6D2C4"/>
          </a:solidFill>
          <a:ln>
            <a:noFill/>
          </a:ln>
        </p:spPr>
        <p:txBody>
          <a:bodyPr lIns="288000" tIns="288000" rIns="180000" bIns="180000"/>
          <a:lstStyle>
            <a:lvl1pPr marL="0" algn="l" fontAlgn="auto">
              <a:lnSpc>
                <a:spcPct val="100000"/>
              </a:lnSpc>
              <a:spcBef>
                <a:spcPts val="0"/>
              </a:spcBef>
              <a:spcAft>
                <a:spcPts val="0"/>
              </a:spcAft>
              <a:defRPr sz="2400" b="1" baseline="0"/>
            </a:lvl1pPr>
            <a:lvl2pPr marL="0" indent="0">
              <a:lnSpc>
                <a:spcPct val="100000"/>
              </a:lnSpc>
              <a:spcBef>
                <a:spcPts val="0"/>
              </a:spcBef>
              <a:spcAft>
                <a:spcPts val="0"/>
              </a:spcAft>
              <a:buNone/>
              <a:defRPr/>
            </a:lvl2pPr>
          </a:lstStyle>
          <a:p>
            <a:pPr lvl="0"/>
            <a:r>
              <a:rPr lang="en-US" smtClean="0"/>
              <a:t>Edit Master text styles</a:t>
            </a:r>
          </a:p>
          <a:p>
            <a:pPr lvl="1"/>
            <a:r>
              <a:rPr lang="en-US" smtClean="0"/>
              <a:t>Second level</a:t>
            </a:r>
          </a:p>
        </p:txBody>
      </p:sp>
    </p:spTree>
    <p:extLst>
      <p:ext uri="{BB962C8B-B14F-4D97-AF65-F5344CB8AC3E}">
        <p14:creationId xmlns:p14="http://schemas.microsoft.com/office/powerpoint/2010/main" val="42702582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24417" y="1628775"/>
          <a:ext cx="10943168" cy="1808164"/>
        </p:xfrm>
        <a:graphic>
          <a:graphicData uri="http://schemas.openxmlformats.org/drawingml/2006/table">
            <a:tbl>
              <a:tblPr/>
              <a:tblGrid>
                <a:gridCol w="2735792">
                  <a:extLst>
                    <a:ext uri="{9D8B030D-6E8A-4147-A177-3AD203B41FA5}">
                      <a16:colId xmlns:a16="http://schemas.microsoft.com/office/drawing/2014/main" xmlns="" val="20000"/>
                    </a:ext>
                  </a:extLst>
                </a:gridCol>
                <a:gridCol w="2735792">
                  <a:extLst>
                    <a:ext uri="{9D8B030D-6E8A-4147-A177-3AD203B41FA5}">
                      <a16:colId xmlns:a16="http://schemas.microsoft.com/office/drawing/2014/main" xmlns="" val="20001"/>
                    </a:ext>
                  </a:extLst>
                </a:gridCol>
                <a:gridCol w="2735792">
                  <a:extLst>
                    <a:ext uri="{9D8B030D-6E8A-4147-A177-3AD203B41FA5}">
                      <a16:colId xmlns:a16="http://schemas.microsoft.com/office/drawing/2014/main" xmlns="" val="20002"/>
                    </a:ext>
                  </a:extLst>
                </a:gridCol>
                <a:gridCol w="2735792">
                  <a:extLst>
                    <a:ext uri="{9D8B030D-6E8A-4147-A177-3AD203B41FA5}">
                      <a16:colId xmlns:a16="http://schemas.microsoft.com/office/drawing/2014/main" xmlns="" val="20003"/>
                    </a:ext>
                  </a:extLst>
                </a:gridCol>
              </a:tblGrid>
              <a:tr h="357360">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400" b="1" i="0" u="none" strike="noStrike" cap="none" normalizeH="0" baseline="0" dirty="0" smtClean="0">
                          <a:ln>
                            <a:noFill/>
                          </a:ln>
                          <a:solidFill>
                            <a:srgbClr val="63513D"/>
                          </a:solidFill>
                          <a:effectLst/>
                          <a:latin typeface="Calibri" pitchFamily="34" charset="0"/>
                          <a:ea typeface="ＭＳ Ｐゴシック" charset="0"/>
                          <a:cs typeface="ＭＳ Ｐゴシック" charset="0"/>
                        </a:rPr>
                        <a:t>Click here to enter Title</a:t>
                      </a:r>
                      <a:endParaRPr kumimoji="0" lang="en-US" sz="1400" b="1"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anchor="ctr"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solidFill>
                      <a:srgbClr val="D6D2C4"/>
                    </a:solid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endParaRPr kumimoji="0" lang="en-US" sz="1400" b="1"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anchor="ctr"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solidFill>
                      <a:srgbClr val="D6D2C4"/>
                    </a:solid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endParaRPr kumimoji="0" lang="en-US" sz="1400" b="1"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anchor="ctr"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solidFill>
                      <a:srgbClr val="D6D2C4"/>
                    </a:solid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endParaRPr kumimoji="0" lang="en-US" sz="1400" b="1"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anchor="ctr"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solidFill>
                      <a:srgbClr val="D6D2C4"/>
                    </a:solidFill>
                  </a:tcPr>
                </a:tc>
                <a:extLst>
                  <a:ext uri="{0D108BD9-81ED-4DB2-BD59-A6C34878D82A}">
                    <a16:rowId xmlns:a16="http://schemas.microsoft.com/office/drawing/2014/main" xmlns="" val="10000"/>
                  </a:ext>
                </a:extLst>
              </a:tr>
              <a:tr h="362696">
                <a:tc>
                  <a:txBody>
                    <a:bodyPr/>
                    <a:lstStyle/>
                    <a:p>
                      <a:pPr marL="0" marR="0" lvl="0" indent="0" algn="l" defTabSz="914400" rtl="0" eaLnBrk="0" fontAlgn="base" latinLnBrk="0" hangingPunct="0">
                        <a:lnSpc>
                          <a:spcPct val="100000"/>
                        </a:lnSpc>
                        <a:spcBef>
                          <a:spcPct val="0"/>
                        </a:spcBef>
                        <a:spcAft>
                          <a:spcPct val="0"/>
                        </a:spcAft>
                        <a:buClrTx/>
                        <a:buSzTx/>
                        <a:buFont typeface="+mj-lt" charset="0"/>
                        <a:buNone/>
                        <a:tabLst/>
                      </a:pPr>
                      <a:r>
                        <a:rPr kumimoji="0" lang="en-US" sz="1400" b="0" i="0" u="none" strike="noStrike" cap="none" normalizeH="0" baseline="0" dirty="0" smtClean="0">
                          <a:ln>
                            <a:noFill/>
                          </a:ln>
                          <a:solidFill>
                            <a:srgbClr val="63513D"/>
                          </a:solidFill>
                          <a:effectLst/>
                          <a:latin typeface="Calibri" pitchFamily="34" charset="0"/>
                          <a:ea typeface="ＭＳ Ｐゴシック" charset="0"/>
                          <a:cs typeface="ＭＳ Ｐゴシック" charset="0"/>
                        </a:rPr>
                        <a:t>Click here to enter Text</a:t>
                      </a:r>
                      <a:endParaRPr kumimoji="0" lang="en-US" sz="1400" b="0"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mj-lt" charset="0"/>
                        <a:buNone/>
                        <a:tabLst/>
                      </a:pPr>
                      <a:endParaRPr kumimoji="0" lang="en-US" sz="1400" b="0"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mj-lt" charset="0"/>
                        <a:buNone/>
                        <a:tabLst/>
                      </a:pPr>
                      <a:endParaRPr kumimoji="0" lang="en-US" sz="1400" b="0"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mj-lt" charset="0"/>
                        <a:buNone/>
                        <a:tabLst/>
                      </a:pPr>
                      <a:endParaRPr kumimoji="0" lang="en-US" sz="1400" b="0"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73388">
                <a:tc>
                  <a:txBody>
                    <a:bodyPr/>
                    <a:lstStyle/>
                    <a:p>
                      <a:pPr marL="0" marR="0" lvl="0" indent="0" algn="l" defTabSz="914400" rtl="0" eaLnBrk="0" fontAlgn="base" latinLnBrk="0" hangingPunct="0">
                        <a:lnSpc>
                          <a:spcPct val="100000"/>
                        </a:lnSpc>
                        <a:spcBef>
                          <a:spcPct val="0"/>
                        </a:spcBef>
                        <a:spcAft>
                          <a:spcPct val="0"/>
                        </a:spcAft>
                        <a:buClrTx/>
                        <a:buSzTx/>
                        <a:buFont typeface="+mj-lt" charset="0"/>
                        <a:buNone/>
                        <a:tabLst/>
                      </a:pPr>
                      <a:r>
                        <a:rPr kumimoji="0" lang="en-US" sz="1400" b="0" i="0" u="none" strike="noStrike" cap="none" normalizeH="0" baseline="0" dirty="0" smtClean="0">
                          <a:ln>
                            <a:noFill/>
                          </a:ln>
                          <a:solidFill>
                            <a:srgbClr val="63513D"/>
                          </a:solidFill>
                          <a:effectLst/>
                          <a:latin typeface="Calibri" pitchFamily="34" charset="0"/>
                          <a:ea typeface="ＭＳ Ｐゴシック" charset="0"/>
                          <a:cs typeface="ＭＳ Ｐゴシック" charset="0"/>
                        </a:rPr>
                        <a:t>Click here to enter Text</a:t>
                      </a:r>
                      <a:endParaRPr kumimoji="0" lang="en-US" sz="1400" b="0"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mj-lt" charset="0"/>
                        <a:buNone/>
                        <a:tabLst/>
                      </a:pPr>
                      <a:endParaRPr kumimoji="0" lang="en-US" sz="1400" b="0"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mj-lt" charset="0"/>
                        <a:buNone/>
                        <a:tabLst/>
                      </a:pPr>
                      <a:endParaRPr kumimoji="0" lang="en-US" sz="1400" b="0"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mj-lt" charset="0"/>
                        <a:buNone/>
                        <a:tabLst/>
                      </a:pPr>
                      <a:endParaRPr kumimoji="0" lang="en-US" sz="1400" b="0"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57360">
                <a:tc>
                  <a:txBody>
                    <a:bodyPr/>
                    <a:lstStyle/>
                    <a:p>
                      <a:pPr marL="0" marR="0" lvl="0" indent="0" algn="l" defTabSz="914400" rtl="0" eaLnBrk="0" fontAlgn="base" latinLnBrk="0" hangingPunct="0">
                        <a:lnSpc>
                          <a:spcPct val="100000"/>
                        </a:lnSpc>
                        <a:spcBef>
                          <a:spcPct val="0"/>
                        </a:spcBef>
                        <a:spcAft>
                          <a:spcPct val="0"/>
                        </a:spcAft>
                        <a:buClrTx/>
                        <a:buSzTx/>
                        <a:buFont typeface="+mj-lt" charset="0"/>
                        <a:buNone/>
                        <a:tabLst/>
                      </a:pPr>
                      <a:r>
                        <a:rPr kumimoji="0" lang="en-US" sz="1400" b="0" i="0" u="none" strike="noStrike" cap="none" normalizeH="0" baseline="0" dirty="0" smtClean="0">
                          <a:ln>
                            <a:noFill/>
                          </a:ln>
                          <a:solidFill>
                            <a:srgbClr val="63513D"/>
                          </a:solidFill>
                          <a:effectLst/>
                          <a:latin typeface="Calibri" pitchFamily="34" charset="0"/>
                          <a:ea typeface="ＭＳ Ｐゴシック" charset="0"/>
                          <a:cs typeface="ＭＳ Ｐゴシック" charset="0"/>
                        </a:rPr>
                        <a:t>Click here to enter Text</a:t>
                      </a:r>
                      <a:endParaRPr kumimoji="0" lang="en-US" sz="1400" b="0"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mj-lt" charset="0"/>
                        <a:buNone/>
                        <a:tabLst/>
                      </a:pPr>
                      <a:endParaRPr kumimoji="0" lang="en-US" sz="1400" b="0"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mj-lt" charset="0"/>
                        <a:buNone/>
                        <a:tabLst/>
                      </a:pPr>
                      <a:endParaRPr kumimoji="0" lang="en-US" sz="1400" b="0"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mj-lt" charset="0"/>
                        <a:buNone/>
                        <a:tabLst/>
                      </a:pPr>
                      <a:endParaRPr kumimoji="0" lang="en-US" sz="1400" b="0"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57360">
                <a:tc>
                  <a:txBody>
                    <a:bodyPr/>
                    <a:lstStyle/>
                    <a:p>
                      <a:pPr marL="0" marR="0" lvl="0" indent="0" algn="l" defTabSz="914400" rtl="0" eaLnBrk="0" fontAlgn="base" latinLnBrk="0" hangingPunct="0">
                        <a:lnSpc>
                          <a:spcPct val="100000"/>
                        </a:lnSpc>
                        <a:spcBef>
                          <a:spcPct val="0"/>
                        </a:spcBef>
                        <a:spcAft>
                          <a:spcPct val="0"/>
                        </a:spcAft>
                        <a:buClrTx/>
                        <a:buSzTx/>
                        <a:buFont typeface="+mj-lt" charset="0"/>
                        <a:buNone/>
                        <a:tabLst/>
                      </a:pPr>
                      <a:r>
                        <a:rPr kumimoji="0" lang="en-US" sz="1400" b="0" i="0" u="none" strike="noStrike" cap="none" normalizeH="0" baseline="0" dirty="0" smtClean="0">
                          <a:ln>
                            <a:noFill/>
                          </a:ln>
                          <a:solidFill>
                            <a:srgbClr val="63513D"/>
                          </a:solidFill>
                          <a:effectLst/>
                          <a:latin typeface="Calibri" pitchFamily="34" charset="0"/>
                          <a:ea typeface="ＭＳ Ｐゴシック" charset="0"/>
                          <a:cs typeface="ＭＳ Ｐゴシック" charset="0"/>
                        </a:rPr>
                        <a:t>Click here to enter Text</a:t>
                      </a:r>
                      <a:endParaRPr kumimoji="0" lang="en-US" sz="1400" b="0"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mj-lt" charset="0"/>
                        <a:buNone/>
                        <a:tabLst/>
                      </a:pPr>
                      <a:endParaRPr kumimoji="0" lang="en-US" sz="1400" b="0"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mj-lt" charset="0"/>
                        <a:buNone/>
                        <a:tabLst/>
                      </a:pPr>
                      <a:endParaRPr kumimoji="0" lang="en-US" sz="1400" b="0"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mj-lt" charset="0"/>
                        <a:buNone/>
                        <a:tabLst/>
                      </a:pPr>
                      <a:endParaRPr kumimoji="0" lang="en-US" sz="1400" b="0"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
        <p:nvSpPr>
          <p:cNvPr id="10" name="Title 9"/>
          <p:cNvSpPr>
            <a:spLocks noGrp="1" noChangeAspect="1"/>
          </p:cNvSpPr>
          <p:nvPr>
            <p:ph type="title"/>
          </p:nvPr>
        </p:nvSpPr>
        <p:spPr>
          <a:xfrm>
            <a:off x="624417" y="431800"/>
            <a:ext cx="10944192" cy="836960"/>
          </a:xfrm>
        </p:spPr>
        <p:txBody>
          <a:bodyPr/>
          <a:lstStyle>
            <a:lvl1pPr>
              <a:defRPr/>
            </a:lvl1pPr>
          </a:lstStyle>
          <a:p>
            <a:r>
              <a:rPr lang="en-US" smtClean="0"/>
              <a:t>Click to edit Master title style</a:t>
            </a:r>
            <a:endParaRPr lang="en-AU" dirty="0"/>
          </a:p>
        </p:txBody>
      </p:sp>
    </p:spTree>
    <p:extLst>
      <p:ext uri="{BB962C8B-B14F-4D97-AF65-F5344CB8AC3E}">
        <p14:creationId xmlns:p14="http://schemas.microsoft.com/office/powerpoint/2010/main" val="3100307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amp; Imag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6191251" y="1628775"/>
            <a:ext cx="5376333" cy="4679950"/>
          </a:xfrm>
          <a:prstGeom prst="rect">
            <a:avLst/>
          </a:prstGeom>
          <a:noFill/>
          <a:ln w="9525">
            <a:solidFill>
              <a:srgbClr val="7F7F7F"/>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800">
              <a:solidFill>
                <a:prstClr val="white"/>
              </a:solidFill>
              <a:latin typeface="Times New Roman"/>
            </a:endParaRPr>
          </a:p>
        </p:txBody>
      </p:sp>
      <p:sp>
        <p:nvSpPr>
          <p:cNvPr id="5" name="TextBox 4"/>
          <p:cNvSpPr txBox="1">
            <a:spLocks noChangeArrowheads="1"/>
          </p:cNvSpPr>
          <p:nvPr/>
        </p:nvSpPr>
        <p:spPr bwMode="auto">
          <a:xfrm>
            <a:off x="8015817" y="2349500"/>
            <a:ext cx="1226490" cy="369332"/>
          </a:xfrm>
          <a:prstGeom prst="rect">
            <a:avLst/>
          </a:prstGeom>
          <a:noFill/>
          <a:ln>
            <a:noFill/>
          </a:ln>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800" smtClean="0">
                <a:solidFill>
                  <a:prstClr val="black"/>
                </a:solidFill>
              </a:rPr>
              <a:t>Image area</a:t>
            </a:r>
          </a:p>
        </p:txBody>
      </p:sp>
      <p:sp>
        <p:nvSpPr>
          <p:cNvPr id="10" name="Title Placeholder 1"/>
          <p:cNvSpPr>
            <a:spLocks noGrp="1"/>
          </p:cNvSpPr>
          <p:nvPr>
            <p:ph type="title"/>
          </p:nvPr>
        </p:nvSpPr>
        <p:spPr bwMode="auto">
          <a:xfrm>
            <a:off x="624418" y="431800"/>
            <a:ext cx="10943167" cy="836960"/>
          </a:xfrm>
          <a:prstGeom prst="rect">
            <a:avLst/>
          </a:prstGeom>
          <a:noFill/>
          <a:ln>
            <a:noFill/>
          </a:ln>
          <a:extLst/>
        </p:spPr>
        <p:txBody>
          <a:bodyPr/>
          <a:lstStyle>
            <a:lvl1pPr>
              <a:defRPr/>
            </a:lvl1pPr>
          </a:lstStyle>
          <a:p>
            <a:pPr lvl="0"/>
            <a:r>
              <a:rPr lang="en-US" smtClean="0"/>
              <a:t>Click to edit Master title style</a:t>
            </a:r>
            <a:endParaRPr lang="en-AU" dirty="0"/>
          </a:p>
        </p:txBody>
      </p:sp>
      <p:sp>
        <p:nvSpPr>
          <p:cNvPr id="6" name="Text Placeholder 2"/>
          <p:cNvSpPr>
            <a:spLocks noGrp="1"/>
          </p:cNvSpPr>
          <p:nvPr>
            <p:ph type="body" idx="1"/>
          </p:nvPr>
        </p:nvSpPr>
        <p:spPr bwMode="auto">
          <a:xfrm>
            <a:off x="624418" y="1624995"/>
            <a:ext cx="5375572" cy="468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571299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4418" y="431800"/>
            <a:ext cx="10944191" cy="836960"/>
          </a:xfrm>
        </p:spPr>
        <p:txBody>
          <a:bodyPr/>
          <a:lstStyle>
            <a:lvl1pPr>
              <a:defRPr/>
            </a:lvl1pPr>
          </a:lstStyle>
          <a:p>
            <a:r>
              <a:rPr lang="en-US" smtClean="0"/>
              <a:t>Click to edit Master title style</a:t>
            </a:r>
            <a:endParaRPr lang="en-AU" dirty="0"/>
          </a:p>
        </p:txBody>
      </p:sp>
    </p:spTree>
    <p:extLst>
      <p:ext uri="{BB962C8B-B14F-4D97-AF65-F5344CB8AC3E}">
        <p14:creationId xmlns:p14="http://schemas.microsoft.com/office/powerpoint/2010/main" val="2151904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Divider Slide">
    <p:bg>
      <p:bgPr>
        <a:solidFill>
          <a:srgbClr val="D6D2C4">
            <a:alpha val="50195"/>
          </a:srgbClr>
        </a:solidFill>
        <a:effectLst/>
      </p:bgPr>
    </p:bg>
    <p:spTree>
      <p:nvGrpSpPr>
        <p:cNvPr id="1" name=""/>
        <p:cNvGrpSpPr/>
        <p:nvPr/>
      </p:nvGrpSpPr>
      <p:grpSpPr>
        <a:xfrm>
          <a:off x="0" y="0"/>
          <a:ext cx="0" cy="0"/>
          <a:chOff x="0" y="0"/>
          <a:chExt cx="0" cy="0"/>
        </a:xfrm>
      </p:grpSpPr>
      <p:sp>
        <p:nvSpPr>
          <p:cNvPr id="3" name="Rectangle 2"/>
          <p:cNvSpPr/>
          <p:nvPr/>
        </p:nvSpPr>
        <p:spPr>
          <a:xfrm>
            <a:off x="-8466" y="1639888"/>
            <a:ext cx="385233" cy="1439862"/>
          </a:xfrm>
          <a:prstGeom prst="rect">
            <a:avLst/>
          </a:prstGeom>
          <a:gradFill flip="none" rotWithShape="1">
            <a:gsLst>
              <a:gs pos="20000">
                <a:schemeClr val="accent2"/>
              </a:gs>
              <a:gs pos="0">
                <a:schemeClr val="accent1"/>
              </a:gs>
              <a:gs pos="80000">
                <a:schemeClr val="accent5"/>
              </a:gs>
              <a:gs pos="60000">
                <a:schemeClr val="accent4"/>
              </a:gs>
              <a:gs pos="40000">
                <a:schemeClr val="accent3"/>
              </a:gs>
              <a:gs pos="100000">
                <a:schemeClr val="accent6"/>
              </a:gs>
            </a:gsLst>
            <a:lin ang="5400000" scaled="1"/>
            <a:tileRect/>
          </a:gradFill>
          <a:ln>
            <a:noFill/>
          </a:ln>
        </p:spPr>
        <p:style>
          <a:lnRef idx="2">
            <a:schemeClr val="accent1">
              <a:shade val="50000"/>
            </a:schemeClr>
          </a:lnRef>
          <a:fillRef idx="1001">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AU" sz="1800">
              <a:solidFill>
                <a:prstClr val="white"/>
              </a:solidFill>
            </a:endParaRPr>
          </a:p>
        </p:txBody>
      </p:sp>
      <p:sp>
        <p:nvSpPr>
          <p:cNvPr id="6" name="Text Placeholder 2"/>
          <p:cNvSpPr>
            <a:spLocks noGrp="1"/>
          </p:cNvSpPr>
          <p:nvPr>
            <p:ph type="body" idx="1"/>
          </p:nvPr>
        </p:nvSpPr>
        <p:spPr>
          <a:xfrm>
            <a:off x="624417" y="1639888"/>
            <a:ext cx="10944191" cy="1440000"/>
          </a:xfrm>
        </p:spPr>
        <p:txBody>
          <a:bodyPr/>
          <a:lstStyle>
            <a:lvl1pPr marL="0" marR="0" indent="0" algn="l" defTabSz="914400" rtl="0" eaLnBrk="1" fontAlgn="auto" latinLnBrk="0" hangingPunct="1">
              <a:lnSpc>
                <a:spcPts val="4000"/>
              </a:lnSpc>
              <a:spcBef>
                <a:spcPts val="0"/>
              </a:spcBef>
              <a:spcAft>
                <a:spcPts val="0"/>
              </a:spcAft>
              <a:buClrTx/>
              <a:buSzTx/>
              <a:buFontTx/>
              <a:buNone/>
              <a:tabLst/>
              <a:defRPr lang="en-AU" sz="2400" baseline="0" dirty="0" smtClean="0"/>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491809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hank you Slide">
    <p:bg>
      <p:bgPr>
        <a:solidFill>
          <a:srgbClr val="D6D2C4">
            <a:alpha val="50195"/>
          </a:srgbClr>
        </a:solidFill>
        <a:effectLst/>
      </p:bgPr>
    </p:bg>
    <p:spTree>
      <p:nvGrpSpPr>
        <p:cNvPr id="1" name=""/>
        <p:cNvGrpSpPr/>
        <p:nvPr/>
      </p:nvGrpSpPr>
      <p:grpSpPr>
        <a:xfrm>
          <a:off x="0" y="0"/>
          <a:ext cx="0" cy="0"/>
          <a:chOff x="0" y="0"/>
          <a:chExt cx="0" cy="0"/>
        </a:xfrm>
      </p:grpSpPr>
      <p:sp>
        <p:nvSpPr>
          <p:cNvPr id="3" name="Rectangle 2"/>
          <p:cNvSpPr/>
          <p:nvPr/>
        </p:nvSpPr>
        <p:spPr>
          <a:xfrm>
            <a:off x="624418" y="1"/>
            <a:ext cx="3407833" cy="1998663"/>
          </a:xfrm>
          <a:prstGeom prst="rect">
            <a:avLst/>
          </a:prstGeom>
          <a:gradFill flip="none" rotWithShape="1">
            <a:gsLst>
              <a:gs pos="20000">
                <a:schemeClr val="accent2"/>
              </a:gs>
              <a:gs pos="0">
                <a:schemeClr val="accent1"/>
              </a:gs>
              <a:gs pos="80000">
                <a:schemeClr val="accent5"/>
              </a:gs>
              <a:gs pos="60000">
                <a:schemeClr val="accent4"/>
              </a:gs>
              <a:gs pos="40000">
                <a:schemeClr val="accent3"/>
              </a:gs>
              <a:gs pos="100000">
                <a:schemeClr val="accent6"/>
              </a:gs>
            </a:gsLst>
            <a:lin ang="16200000" scaled="1"/>
            <a:tileRect/>
          </a:gradFill>
          <a:ln>
            <a:noFill/>
          </a:ln>
        </p:spPr>
        <p:style>
          <a:lnRef idx="2">
            <a:schemeClr val="accent1">
              <a:shade val="50000"/>
            </a:schemeClr>
          </a:lnRef>
          <a:fillRef idx="1001">
            <a:schemeClr val="lt1"/>
          </a:fillRef>
          <a:effectRef idx="0">
            <a:schemeClr val="accent1"/>
          </a:effectRef>
          <a:fontRef idx="minor">
            <a:schemeClr val="lt1"/>
          </a:fontRef>
        </p:style>
        <p:txBody>
          <a:bodyPr anchor="b"/>
          <a:lstStyle/>
          <a:p>
            <a:pPr fontAlgn="auto">
              <a:spcBef>
                <a:spcPts val="0"/>
              </a:spcBef>
              <a:spcAft>
                <a:spcPts val="0"/>
              </a:spcAft>
              <a:defRPr/>
            </a:pPr>
            <a:r>
              <a:rPr lang="en-AU" sz="2400" b="1" dirty="0">
                <a:solidFill>
                  <a:prstClr val="white"/>
                </a:solidFill>
                <a:latin typeface="Calibri" pitchFamily="34" charset="0"/>
                <a:cs typeface="Arial" pitchFamily="34" charset="0"/>
              </a:rPr>
              <a:t>Thank you</a:t>
            </a:r>
          </a:p>
        </p:txBody>
      </p:sp>
      <p:sp>
        <p:nvSpPr>
          <p:cNvPr id="4" name="Rectangle 7"/>
          <p:cNvSpPr>
            <a:spLocks noChangeArrowheads="1"/>
          </p:cNvSpPr>
          <p:nvPr/>
        </p:nvSpPr>
        <p:spPr bwMode="auto">
          <a:xfrm>
            <a:off x="624418" y="6421895"/>
            <a:ext cx="11006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AU" altLang="en-US" sz="1400" b="1">
                <a:solidFill>
                  <a:srgbClr val="63513D"/>
                </a:solidFill>
              </a:rPr>
              <a:t>latrobe.edu.au</a:t>
            </a:r>
          </a:p>
        </p:txBody>
      </p:sp>
      <p:sp>
        <p:nvSpPr>
          <p:cNvPr id="5" name="Rectangle 8"/>
          <p:cNvSpPr>
            <a:spLocks noChangeArrowheads="1"/>
          </p:cNvSpPr>
          <p:nvPr/>
        </p:nvSpPr>
        <p:spPr bwMode="auto">
          <a:xfrm>
            <a:off x="10128251" y="6483351"/>
            <a:ext cx="118141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AU" altLang="en-US" sz="900">
                <a:solidFill>
                  <a:srgbClr val="63513D"/>
                </a:solidFill>
              </a:rPr>
              <a:t>CRICOS Provider 00115M</a:t>
            </a:r>
          </a:p>
        </p:txBody>
      </p:sp>
      <p:sp>
        <p:nvSpPr>
          <p:cNvPr id="9" name="Content Placeholder 2"/>
          <p:cNvSpPr>
            <a:spLocks noGrp="1"/>
          </p:cNvSpPr>
          <p:nvPr>
            <p:ph idx="4294967295"/>
          </p:nvPr>
        </p:nvSpPr>
        <p:spPr>
          <a:xfrm>
            <a:off x="624417" y="2708920"/>
            <a:ext cx="10945283" cy="3240980"/>
          </a:xfrm>
        </p:spPr>
        <p:txBody>
          <a:bodyPr>
            <a:normAutofit/>
          </a:bodyPr>
          <a:lstStyle>
            <a:lvl1pPr>
              <a:defRPr/>
            </a:lvl1pPr>
          </a:lstStyle>
          <a:p>
            <a:pPr lvl="0"/>
            <a:r>
              <a:rPr lang="en-US" smtClean="0"/>
              <a:t>Edit Master text styles</a:t>
            </a:r>
          </a:p>
        </p:txBody>
      </p:sp>
    </p:spTree>
    <p:extLst>
      <p:ext uri="{BB962C8B-B14F-4D97-AF65-F5344CB8AC3E}">
        <p14:creationId xmlns:p14="http://schemas.microsoft.com/office/powerpoint/2010/main" val="880196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315BFF30-D02D-4FF5-BB9D-72C3F54ECC80}" type="datetimeFigureOut">
              <a:rPr lang="en-AU" smtClean="0"/>
              <a:t>30/11/2016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BA1C18A-9AD7-414B-9F29-26B75D448F09}" type="slidenum">
              <a:rPr lang="en-AU" smtClean="0"/>
              <a:t>‹#›</a:t>
            </a:fld>
            <a:endParaRPr lang="en-AU"/>
          </a:p>
        </p:txBody>
      </p:sp>
    </p:spTree>
    <p:extLst>
      <p:ext uri="{BB962C8B-B14F-4D97-AF65-F5344CB8AC3E}">
        <p14:creationId xmlns:p14="http://schemas.microsoft.com/office/powerpoint/2010/main" val="31733979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03EC2FCE-48BA-45D6-BA47-918FDD135723}" type="datetimeFigureOut">
              <a:rPr lang="en-AU" smtClean="0"/>
              <a:t>30/11/2016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2D924C5-2A82-4724-8BE9-E76D7C939B5B}" type="slidenum">
              <a:rPr lang="en-AU" smtClean="0"/>
              <a:t>‹#›</a:t>
            </a:fld>
            <a:endParaRPr lang="en-AU"/>
          </a:p>
        </p:txBody>
      </p:sp>
    </p:spTree>
    <p:extLst>
      <p:ext uri="{BB962C8B-B14F-4D97-AF65-F5344CB8AC3E}">
        <p14:creationId xmlns:p14="http://schemas.microsoft.com/office/powerpoint/2010/main" val="2762453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15BFF30-D02D-4FF5-BB9D-72C3F54ECC80}" type="datetimeFigureOut">
              <a:rPr lang="en-AU" smtClean="0"/>
              <a:t>30/11/2016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BA1C18A-9AD7-414B-9F29-26B75D448F09}" type="slidenum">
              <a:rPr lang="en-AU" smtClean="0"/>
              <a:t>‹#›</a:t>
            </a:fld>
            <a:endParaRPr lang="en-AU"/>
          </a:p>
        </p:txBody>
      </p:sp>
    </p:spTree>
    <p:extLst>
      <p:ext uri="{BB962C8B-B14F-4D97-AF65-F5344CB8AC3E}">
        <p14:creationId xmlns:p14="http://schemas.microsoft.com/office/powerpoint/2010/main" val="14395081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315BFF30-D02D-4FF5-BB9D-72C3F54ECC80}" type="datetimeFigureOut">
              <a:rPr lang="en-AU" smtClean="0"/>
              <a:t>30/11/2016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BA1C18A-9AD7-414B-9F29-26B75D448F09}" type="slidenum">
              <a:rPr lang="en-AU" smtClean="0"/>
              <a:t>‹#›</a:t>
            </a:fld>
            <a:endParaRPr lang="en-AU"/>
          </a:p>
        </p:txBody>
      </p:sp>
    </p:spTree>
    <p:extLst>
      <p:ext uri="{BB962C8B-B14F-4D97-AF65-F5344CB8AC3E}">
        <p14:creationId xmlns:p14="http://schemas.microsoft.com/office/powerpoint/2010/main" val="5000953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315BFF30-D02D-4FF5-BB9D-72C3F54ECC80}" type="datetimeFigureOut">
              <a:rPr lang="en-AU" smtClean="0"/>
              <a:t>30/11/2016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BA1C18A-9AD7-414B-9F29-26B75D448F09}" type="slidenum">
              <a:rPr lang="en-AU" smtClean="0"/>
              <a:t>‹#›</a:t>
            </a:fld>
            <a:endParaRPr lang="en-AU"/>
          </a:p>
        </p:txBody>
      </p:sp>
    </p:spTree>
    <p:extLst>
      <p:ext uri="{BB962C8B-B14F-4D97-AF65-F5344CB8AC3E}">
        <p14:creationId xmlns:p14="http://schemas.microsoft.com/office/powerpoint/2010/main" val="2458277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557035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315BFF30-D02D-4FF5-BB9D-72C3F54ECC80}" type="datetimeFigureOut">
              <a:rPr lang="en-AU" smtClean="0"/>
              <a:t>30/11/2016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BA1C18A-9AD7-414B-9F29-26B75D448F09}" type="slidenum">
              <a:rPr lang="en-AU" smtClean="0"/>
              <a:t>‹#›</a:t>
            </a:fld>
            <a:endParaRPr lang="en-AU"/>
          </a:p>
        </p:txBody>
      </p:sp>
    </p:spTree>
    <p:extLst>
      <p:ext uri="{BB962C8B-B14F-4D97-AF65-F5344CB8AC3E}">
        <p14:creationId xmlns:p14="http://schemas.microsoft.com/office/powerpoint/2010/main" val="2604266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5BFF30-D02D-4FF5-BB9D-72C3F54ECC80}" type="datetimeFigureOut">
              <a:rPr lang="en-AU" smtClean="0"/>
              <a:t>30/11/2016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BA1C18A-9AD7-414B-9F29-26B75D448F09}" type="slidenum">
              <a:rPr lang="en-AU" smtClean="0"/>
              <a:t>‹#›</a:t>
            </a:fld>
            <a:endParaRPr lang="en-AU"/>
          </a:p>
        </p:txBody>
      </p:sp>
    </p:spTree>
    <p:extLst>
      <p:ext uri="{BB962C8B-B14F-4D97-AF65-F5344CB8AC3E}">
        <p14:creationId xmlns:p14="http://schemas.microsoft.com/office/powerpoint/2010/main" val="34305851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5BFF30-D02D-4FF5-BB9D-72C3F54ECC80}" type="datetimeFigureOut">
              <a:rPr lang="en-AU" smtClean="0"/>
              <a:t>30/11/2016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BA1C18A-9AD7-414B-9F29-26B75D448F09}" type="slidenum">
              <a:rPr lang="en-AU" smtClean="0"/>
              <a:t>‹#›</a:t>
            </a:fld>
            <a:endParaRPr lang="en-AU"/>
          </a:p>
        </p:txBody>
      </p:sp>
    </p:spTree>
    <p:extLst>
      <p:ext uri="{BB962C8B-B14F-4D97-AF65-F5344CB8AC3E}">
        <p14:creationId xmlns:p14="http://schemas.microsoft.com/office/powerpoint/2010/main" val="3506210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15BFF30-D02D-4FF5-BB9D-72C3F54ECC80}" type="datetimeFigureOut">
              <a:rPr lang="en-AU" smtClean="0"/>
              <a:t>30/11/2016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BA1C18A-9AD7-414B-9F29-26B75D448F09}" type="slidenum">
              <a:rPr lang="en-AU" smtClean="0"/>
              <a:t>‹#›</a:t>
            </a:fld>
            <a:endParaRPr lang="en-AU"/>
          </a:p>
        </p:txBody>
      </p:sp>
    </p:spTree>
    <p:extLst>
      <p:ext uri="{BB962C8B-B14F-4D97-AF65-F5344CB8AC3E}">
        <p14:creationId xmlns:p14="http://schemas.microsoft.com/office/powerpoint/2010/main" val="9453996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315BFF30-D02D-4FF5-BB9D-72C3F54ECC80}" type="datetimeFigureOut">
              <a:rPr lang="en-AU" smtClean="0"/>
              <a:t>30/11/2016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BA1C18A-9AD7-414B-9F29-26B75D448F09}" type="slidenum">
              <a:rPr lang="en-AU" smtClean="0"/>
              <a:t>‹#›</a:t>
            </a:fld>
            <a:endParaRPr lang="en-AU"/>
          </a:p>
        </p:txBody>
      </p:sp>
    </p:spTree>
    <p:extLst>
      <p:ext uri="{BB962C8B-B14F-4D97-AF65-F5344CB8AC3E}">
        <p14:creationId xmlns:p14="http://schemas.microsoft.com/office/powerpoint/2010/main" val="39023216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315BFF30-D02D-4FF5-BB9D-72C3F54ECC80}" type="datetimeFigureOut">
              <a:rPr lang="en-AU" smtClean="0"/>
              <a:t>30/11/2016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BA1C18A-9AD7-414B-9F29-26B75D448F09}" type="slidenum">
              <a:rPr lang="en-AU" smtClean="0"/>
              <a:t>‹#›</a:t>
            </a:fld>
            <a:endParaRPr lang="en-AU"/>
          </a:p>
        </p:txBody>
      </p:sp>
    </p:spTree>
    <p:extLst>
      <p:ext uri="{BB962C8B-B14F-4D97-AF65-F5344CB8AC3E}">
        <p14:creationId xmlns:p14="http://schemas.microsoft.com/office/powerpoint/2010/main" val="41174192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24418" y="431800"/>
            <a:ext cx="10944191" cy="836960"/>
          </a:xfrm>
        </p:spPr>
        <p:txBody>
          <a:bodyPr/>
          <a:lstStyle>
            <a:lvl1pPr>
              <a:defRPr/>
            </a:lvl1pPr>
          </a:lstStyle>
          <a:p>
            <a:r>
              <a:rPr lang="en-US" smtClean="0"/>
              <a:t>Click to edit Master title style</a:t>
            </a:r>
            <a:endParaRPr lang="en-AU" dirty="0"/>
          </a:p>
        </p:txBody>
      </p:sp>
      <p:sp>
        <p:nvSpPr>
          <p:cNvPr id="4" name="Text Placeholder 2"/>
          <p:cNvSpPr>
            <a:spLocks noGrp="1"/>
          </p:cNvSpPr>
          <p:nvPr>
            <p:ph type="body" idx="1"/>
          </p:nvPr>
        </p:nvSpPr>
        <p:spPr bwMode="auto">
          <a:xfrm>
            <a:off x="624418" y="1624996"/>
            <a:ext cx="1094419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27175989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2"/>
          <p:cNvSpPr>
            <a:spLocks noChangeShapeType="1"/>
          </p:cNvSpPr>
          <p:nvPr userDrawn="1"/>
        </p:nvSpPr>
        <p:spPr bwMode="auto">
          <a:xfrm>
            <a:off x="2417233" y="107951"/>
            <a:ext cx="0" cy="862013"/>
          </a:xfrm>
          <a:prstGeom prst="line">
            <a:avLst/>
          </a:prstGeom>
          <a:noFill/>
          <a:ln w="9525">
            <a:solidFill>
              <a:schemeClr val="bg1"/>
            </a:solidFill>
            <a:round/>
            <a:headEnd/>
            <a:tailEnd/>
          </a:ln>
        </p:spPr>
        <p:txBody>
          <a:bodyPr wrap="none" anchor="ctr"/>
          <a:lstStyle/>
          <a:p>
            <a:pPr eaLnBrk="0" hangingPunct="0">
              <a:defRPr/>
            </a:pPr>
            <a:endParaRPr lang="en-AU">
              <a:solidFill>
                <a:srgbClr val="000000"/>
              </a:solidFill>
              <a:latin typeface="Arial" charset="0"/>
              <a:ea typeface="ＭＳ Ｐゴシック" pitchFamily="48" charset="-128"/>
            </a:endParaRPr>
          </a:p>
        </p:txBody>
      </p:sp>
      <p:sp>
        <p:nvSpPr>
          <p:cNvPr id="5" name="Line 5"/>
          <p:cNvSpPr>
            <a:spLocks noChangeShapeType="1"/>
          </p:cNvSpPr>
          <p:nvPr userDrawn="1"/>
        </p:nvSpPr>
        <p:spPr bwMode="auto">
          <a:xfrm>
            <a:off x="3657600" y="107951"/>
            <a:ext cx="2117" cy="519113"/>
          </a:xfrm>
          <a:prstGeom prst="line">
            <a:avLst/>
          </a:prstGeom>
          <a:noFill/>
          <a:ln w="9525">
            <a:solidFill>
              <a:schemeClr val="bg1"/>
            </a:solidFill>
            <a:round/>
            <a:headEnd/>
            <a:tailEnd/>
          </a:ln>
        </p:spPr>
        <p:txBody>
          <a:bodyPr wrap="none" anchor="ctr"/>
          <a:lstStyle/>
          <a:p>
            <a:pPr eaLnBrk="0" hangingPunct="0">
              <a:defRPr/>
            </a:pPr>
            <a:endParaRPr lang="en-AU">
              <a:solidFill>
                <a:srgbClr val="000000"/>
              </a:solidFill>
              <a:latin typeface="Arial" charset="0"/>
              <a:ea typeface="ＭＳ Ｐゴシック" pitchFamily="48" charset="-128"/>
            </a:endParaRPr>
          </a:p>
        </p:txBody>
      </p:sp>
      <p:pic>
        <p:nvPicPr>
          <p:cNvPr id="6" name="Picture 9" descr="5011_PPT_BG_EndPag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17" y="0"/>
            <a:ext cx="12194117"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10"/>
          <p:cNvSpPr>
            <a:spLocks noChangeShapeType="1"/>
          </p:cNvSpPr>
          <p:nvPr userDrawn="1"/>
        </p:nvSpPr>
        <p:spPr bwMode="auto">
          <a:xfrm>
            <a:off x="4193118" y="1785938"/>
            <a:ext cx="2116" cy="1312862"/>
          </a:xfrm>
          <a:prstGeom prst="line">
            <a:avLst/>
          </a:prstGeom>
          <a:noFill/>
          <a:ln w="9525">
            <a:solidFill>
              <a:schemeClr val="bg1"/>
            </a:solidFill>
            <a:round/>
            <a:headEnd/>
            <a:tailEnd/>
          </a:ln>
        </p:spPr>
        <p:txBody>
          <a:bodyPr wrap="none" anchor="ctr"/>
          <a:lstStyle/>
          <a:p>
            <a:pPr eaLnBrk="0" hangingPunct="0">
              <a:defRPr/>
            </a:pPr>
            <a:endParaRPr lang="en-AU">
              <a:solidFill>
                <a:srgbClr val="000000"/>
              </a:solidFill>
              <a:latin typeface="Arial" charset="0"/>
              <a:ea typeface="ＭＳ Ｐゴシック" pitchFamily="48" charset="-128"/>
            </a:endParaRPr>
          </a:p>
        </p:txBody>
      </p:sp>
      <p:pic>
        <p:nvPicPr>
          <p:cNvPr id="8" name="Picture 13" descr="UOM-Rev3D_S_sm"/>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61633" y="1752600"/>
            <a:ext cx="1797051"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2" name="Rectangle 16"/>
          <p:cNvSpPr>
            <a:spLocks noGrp="1" noChangeArrowheads="1"/>
          </p:cNvSpPr>
          <p:nvPr>
            <p:ph type="ctrTitle" sz="quarter"/>
          </p:nvPr>
        </p:nvSpPr>
        <p:spPr>
          <a:xfrm>
            <a:off x="4470400" y="1905000"/>
            <a:ext cx="7315200" cy="1143000"/>
          </a:xfrm>
        </p:spPr>
        <p:txBody>
          <a:bodyPr/>
          <a:lstStyle>
            <a:lvl1pPr>
              <a:defRPr/>
            </a:lvl1pPr>
          </a:lstStyle>
          <a:p>
            <a:r>
              <a:rPr lang="en-US"/>
              <a:t>Click to edit Master title style</a:t>
            </a:r>
          </a:p>
        </p:txBody>
      </p:sp>
      <p:sp>
        <p:nvSpPr>
          <p:cNvPr id="9233" name="Rectangle 17"/>
          <p:cNvSpPr>
            <a:spLocks noGrp="1" noChangeArrowheads="1"/>
          </p:cNvSpPr>
          <p:nvPr>
            <p:ph type="subTitle" sz="quarter" idx="1"/>
          </p:nvPr>
        </p:nvSpPr>
        <p:spPr>
          <a:xfrm>
            <a:off x="1828800" y="3886200"/>
            <a:ext cx="8534400" cy="609600"/>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33958414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34167785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18077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624418" y="431800"/>
            <a:ext cx="10944191" cy="836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lvl1pPr>
          </a:lstStyle>
          <a:p>
            <a:pPr lvl="0"/>
            <a:r>
              <a:rPr lang="en-US" smtClean="0"/>
              <a:t>Click to edit Master title style</a:t>
            </a:r>
            <a:endParaRPr lang="en-AU" dirty="0" smtClean="0"/>
          </a:p>
        </p:txBody>
      </p:sp>
      <p:sp>
        <p:nvSpPr>
          <p:cNvPr id="5" name="Text Placeholder 2"/>
          <p:cNvSpPr>
            <a:spLocks noGrp="1"/>
          </p:cNvSpPr>
          <p:nvPr>
            <p:ph type="body" idx="1"/>
          </p:nvPr>
        </p:nvSpPr>
        <p:spPr bwMode="auto">
          <a:xfrm>
            <a:off x="624418" y="1624996"/>
            <a:ext cx="1094419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25292044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914400" y="1219200"/>
            <a:ext cx="508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97600" y="1219200"/>
            <a:ext cx="508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28169442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37334692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19002209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2603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64712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649173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2606784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
            <a:ext cx="2692400" cy="60198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914400" y="76200"/>
            <a:ext cx="78740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915373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24418" y="431800"/>
            <a:ext cx="10944191" cy="836960"/>
          </a:xfrm>
        </p:spPr>
        <p:txBody>
          <a:bodyPr/>
          <a:lstStyle>
            <a:lvl1pPr>
              <a:defRPr/>
            </a:lvl1pPr>
          </a:lstStyle>
          <a:p>
            <a:r>
              <a:rPr lang="en-US" smtClean="0"/>
              <a:t>Click to edit Master title style</a:t>
            </a:r>
            <a:endParaRPr lang="en-AU" dirty="0"/>
          </a:p>
        </p:txBody>
      </p:sp>
      <p:sp>
        <p:nvSpPr>
          <p:cNvPr id="4" name="Text Placeholder 2"/>
          <p:cNvSpPr>
            <a:spLocks noGrp="1"/>
          </p:cNvSpPr>
          <p:nvPr>
            <p:ph type="body" idx="1"/>
          </p:nvPr>
        </p:nvSpPr>
        <p:spPr bwMode="auto">
          <a:xfrm>
            <a:off x="624418" y="1624996"/>
            <a:ext cx="1094419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3616010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24417" y="1628775"/>
          <a:ext cx="10943168" cy="1808164"/>
        </p:xfrm>
        <a:graphic>
          <a:graphicData uri="http://schemas.openxmlformats.org/drawingml/2006/table">
            <a:tbl>
              <a:tblPr/>
              <a:tblGrid>
                <a:gridCol w="2735792">
                  <a:extLst>
                    <a:ext uri="{9D8B030D-6E8A-4147-A177-3AD203B41FA5}">
                      <a16:colId xmlns:a16="http://schemas.microsoft.com/office/drawing/2014/main" xmlns="" val="20000"/>
                    </a:ext>
                  </a:extLst>
                </a:gridCol>
                <a:gridCol w="2735792">
                  <a:extLst>
                    <a:ext uri="{9D8B030D-6E8A-4147-A177-3AD203B41FA5}">
                      <a16:colId xmlns:a16="http://schemas.microsoft.com/office/drawing/2014/main" xmlns="" val="20001"/>
                    </a:ext>
                  </a:extLst>
                </a:gridCol>
                <a:gridCol w="2735792">
                  <a:extLst>
                    <a:ext uri="{9D8B030D-6E8A-4147-A177-3AD203B41FA5}">
                      <a16:colId xmlns:a16="http://schemas.microsoft.com/office/drawing/2014/main" xmlns="" val="20002"/>
                    </a:ext>
                  </a:extLst>
                </a:gridCol>
                <a:gridCol w="2735792">
                  <a:extLst>
                    <a:ext uri="{9D8B030D-6E8A-4147-A177-3AD203B41FA5}">
                      <a16:colId xmlns:a16="http://schemas.microsoft.com/office/drawing/2014/main" xmlns="" val="20003"/>
                    </a:ext>
                  </a:extLst>
                </a:gridCol>
              </a:tblGrid>
              <a:tr h="357360">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r>
                        <a:rPr kumimoji="0" lang="en-US" sz="1400" b="1" i="0" u="none" strike="noStrike" cap="none" normalizeH="0" baseline="0" dirty="0" smtClean="0">
                          <a:ln>
                            <a:noFill/>
                          </a:ln>
                          <a:solidFill>
                            <a:srgbClr val="63513D"/>
                          </a:solidFill>
                          <a:effectLst/>
                          <a:latin typeface="Calibri" pitchFamily="34" charset="0"/>
                          <a:ea typeface="ＭＳ Ｐゴシック" charset="0"/>
                          <a:cs typeface="ＭＳ Ｐゴシック" charset="0"/>
                        </a:rPr>
                        <a:t>Click here to enter Title</a:t>
                      </a:r>
                      <a:endParaRPr kumimoji="0" lang="en-US" sz="1400" b="1"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anchor="ctr"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solidFill>
                      <a:srgbClr val="D6D2C4"/>
                    </a:solid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endParaRPr kumimoji="0" lang="en-US" sz="1400" b="1"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anchor="ctr"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solidFill>
                      <a:srgbClr val="D6D2C4"/>
                    </a:solid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endParaRPr kumimoji="0" lang="en-US" sz="1400" b="1"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anchor="ctr"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solidFill>
                      <a:srgbClr val="D6D2C4"/>
                    </a:solidFill>
                  </a:tcPr>
                </a:tc>
                <a:tc>
                  <a:txBody>
                    <a:bodyPr/>
                    <a:lstStyle/>
                    <a:p>
                      <a:pPr marL="0" marR="0" lvl="0" indent="0" algn="l" defTabSz="914400" rtl="0" eaLnBrk="0" fontAlgn="base" latinLnBrk="0" hangingPunct="0">
                        <a:lnSpc>
                          <a:spcPct val="100000"/>
                        </a:lnSpc>
                        <a:spcBef>
                          <a:spcPct val="50000"/>
                        </a:spcBef>
                        <a:spcAft>
                          <a:spcPct val="0"/>
                        </a:spcAft>
                        <a:buClrTx/>
                        <a:buSzTx/>
                        <a:buFontTx/>
                        <a:buNone/>
                        <a:tabLst/>
                      </a:pPr>
                      <a:endParaRPr kumimoji="0" lang="en-US" sz="1400" b="1"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anchor="ctr"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solidFill>
                      <a:srgbClr val="D6D2C4"/>
                    </a:solidFill>
                  </a:tcPr>
                </a:tc>
                <a:extLst>
                  <a:ext uri="{0D108BD9-81ED-4DB2-BD59-A6C34878D82A}">
                    <a16:rowId xmlns:a16="http://schemas.microsoft.com/office/drawing/2014/main" xmlns="" val="10000"/>
                  </a:ext>
                </a:extLst>
              </a:tr>
              <a:tr h="362696">
                <a:tc>
                  <a:txBody>
                    <a:bodyPr/>
                    <a:lstStyle/>
                    <a:p>
                      <a:pPr marL="0" marR="0" lvl="0" indent="0" algn="l" defTabSz="914400" rtl="0" eaLnBrk="0" fontAlgn="base" latinLnBrk="0" hangingPunct="0">
                        <a:lnSpc>
                          <a:spcPct val="100000"/>
                        </a:lnSpc>
                        <a:spcBef>
                          <a:spcPct val="0"/>
                        </a:spcBef>
                        <a:spcAft>
                          <a:spcPct val="0"/>
                        </a:spcAft>
                        <a:buClrTx/>
                        <a:buSzTx/>
                        <a:buFont typeface="+mj-lt" charset="0"/>
                        <a:buNone/>
                        <a:tabLst/>
                      </a:pPr>
                      <a:r>
                        <a:rPr kumimoji="0" lang="en-US" sz="1400" b="0" i="0" u="none" strike="noStrike" cap="none" normalizeH="0" baseline="0" dirty="0" smtClean="0">
                          <a:ln>
                            <a:noFill/>
                          </a:ln>
                          <a:solidFill>
                            <a:srgbClr val="63513D"/>
                          </a:solidFill>
                          <a:effectLst/>
                          <a:latin typeface="Calibri" pitchFamily="34" charset="0"/>
                          <a:ea typeface="ＭＳ Ｐゴシック" charset="0"/>
                          <a:cs typeface="ＭＳ Ｐゴシック" charset="0"/>
                        </a:rPr>
                        <a:t>Click here to enter Text</a:t>
                      </a:r>
                      <a:endParaRPr kumimoji="0" lang="en-US" sz="1400" b="0"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mj-lt" charset="0"/>
                        <a:buNone/>
                        <a:tabLst/>
                      </a:pPr>
                      <a:endParaRPr kumimoji="0" lang="en-US" sz="1400" b="0"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mj-lt" charset="0"/>
                        <a:buNone/>
                        <a:tabLst/>
                      </a:pPr>
                      <a:endParaRPr kumimoji="0" lang="en-US" sz="1400" b="0"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mj-lt" charset="0"/>
                        <a:buNone/>
                        <a:tabLst/>
                      </a:pPr>
                      <a:endParaRPr kumimoji="0" lang="en-US" sz="1400" b="0"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73388">
                <a:tc>
                  <a:txBody>
                    <a:bodyPr/>
                    <a:lstStyle/>
                    <a:p>
                      <a:pPr marL="0" marR="0" lvl="0" indent="0" algn="l" defTabSz="914400" rtl="0" eaLnBrk="0" fontAlgn="base" latinLnBrk="0" hangingPunct="0">
                        <a:lnSpc>
                          <a:spcPct val="100000"/>
                        </a:lnSpc>
                        <a:spcBef>
                          <a:spcPct val="0"/>
                        </a:spcBef>
                        <a:spcAft>
                          <a:spcPct val="0"/>
                        </a:spcAft>
                        <a:buClrTx/>
                        <a:buSzTx/>
                        <a:buFont typeface="+mj-lt" charset="0"/>
                        <a:buNone/>
                        <a:tabLst/>
                      </a:pPr>
                      <a:r>
                        <a:rPr kumimoji="0" lang="en-US" sz="1400" b="0" i="0" u="none" strike="noStrike" cap="none" normalizeH="0" baseline="0" dirty="0" smtClean="0">
                          <a:ln>
                            <a:noFill/>
                          </a:ln>
                          <a:solidFill>
                            <a:srgbClr val="63513D"/>
                          </a:solidFill>
                          <a:effectLst/>
                          <a:latin typeface="Calibri" pitchFamily="34" charset="0"/>
                          <a:ea typeface="ＭＳ Ｐゴシック" charset="0"/>
                          <a:cs typeface="ＭＳ Ｐゴシック" charset="0"/>
                        </a:rPr>
                        <a:t>Click here to enter Text</a:t>
                      </a:r>
                      <a:endParaRPr kumimoji="0" lang="en-US" sz="1400" b="0"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mj-lt" charset="0"/>
                        <a:buNone/>
                        <a:tabLst/>
                      </a:pPr>
                      <a:endParaRPr kumimoji="0" lang="en-US" sz="1400" b="0"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mj-lt" charset="0"/>
                        <a:buNone/>
                        <a:tabLst/>
                      </a:pPr>
                      <a:endParaRPr kumimoji="0" lang="en-US" sz="1400" b="0"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mj-lt" charset="0"/>
                        <a:buNone/>
                        <a:tabLst/>
                      </a:pPr>
                      <a:endParaRPr kumimoji="0" lang="en-US" sz="1400" b="0"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57360">
                <a:tc>
                  <a:txBody>
                    <a:bodyPr/>
                    <a:lstStyle/>
                    <a:p>
                      <a:pPr marL="0" marR="0" lvl="0" indent="0" algn="l" defTabSz="914400" rtl="0" eaLnBrk="0" fontAlgn="base" latinLnBrk="0" hangingPunct="0">
                        <a:lnSpc>
                          <a:spcPct val="100000"/>
                        </a:lnSpc>
                        <a:spcBef>
                          <a:spcPct val="0"/>
                        </a:spcBef>
                        <a:spcAft>
                          <a:spcPct val="0"/>
                        </a:spcAft>
                        <a:buClrTx/>
                        <a:buSzTx/>
                        <a:buFont typeface="+mj-lt" charset="0"/>
                        <a:buNone/>
                        <a:tabLst/>
                      </a:pPr>
                      <a:r>
                        <a:rPr kumimoji="0" lang="en-US" sz="1400" b="0" i="0" u="none" strike="noStrike" cap="none" normalizeH="0" baseline="0" dirty="0" smtClean="0">
                          <a:ln>
                            <a:noFill/>
                          </a:ln>
                          <a:solidFill>
                            <a:srgbClr val="63513D"/>
                          </a:solidFill>
                          <a:effectLst/>
                          <a:latin typeface="Calibri" pitchFamily="34" charset="0"/>
                          <a:ea typeface="ＭＳ Ｐゴシック" charset="0"/>
                          <a:cs typeface="ＭＳ Ｐゴシック" charset="0"/>
                        </a:rPr>
                        <a:t>Click here to enter Text</a:t>
                      </a:r>
                      <a:endParaRPr kumimoji="0" lang="en-US" sz="1400" b="0"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mj-lt" charset="0"/>
                        <a:buNone/>
                        <a:tabLst/>
                      </a:pPr>
                      <a:endParaRPr kumimoji="0" lang="en-US" sz="1400" b="0"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mj-lt" charset="0"/>
                        <a:buNone/>
                        <a:tabLst/>
                      </a:pPr>
                      <a:endParaRPr kumimoji="0" lang="en-US" sz="1400" b="0"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mj-lt" charset="0"/>
                        <a:buNone/>
                        <a:tabLst/>
                      </a:pPr>
                      <a:endParaRPr kumimoji="0" lang="en-US" sz="1400" b="0"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57360">
                <a:tc>
                  <a:txBody>
                    <a:bodyPr/>
                    <a:lstStyle/>
                    <a:p>
                      <a:pPr marL="0" marR="0" lvl="0" indent="0" algn="l" defTabSz="914400" rtl="0" eaLnBrk="0" fontAlgn="base" latinLnBrk="0" hangingPunct="0">
                        <a:lnSpc>
                          <a:spcPct val="100000"/>
                        </a:lnSpc>
                        <a:spcBef>
                          <a:spcPct val="0"/>
                        </a:spcBef>
                        <a:spcAft>
                          <a:spcPct val="0"/>
                        </a:spcAft>
                        <a:buClrTx/>
                        <a:buSzTx/>
                        <a:buFont typeface="+mj-lt" charset="0"/>
                        <a:buNone/>
                        <a:tabLst/>
                      </a:pPr>
                      <a:r>
                        <a:rPr kumimoji="0" lang="en-US" sz="1400" b="0" i="0" u="none" strike="noStrike" cap="none" normalizeH="0" baseline="0" dirty="0" smtClean="0">
                          <a:ln>
                            <a:noFill/>
                          </a:ln>
                          <a:solidFill>
                            <a:srgbClr val="63513D"/>
                          </a:solidFill>
                          <a:effectLst/>
                          <a:latin typeface="Calibri" pitchFamily="34" charset="0"/>
                          <a:ea typeface="ＭＳ Ｐゴシック" charset="0"/>
                          <a:cs typeface="ＭＳ Ｐゴシック" charset="0"/>
                        </a:rPr>
                        <a:t>Click here to enter Text</a:t>
                      </a:r>
                      <a:endParaRPr kumimoji="0" lang="en-US" sz="1400" b="0"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mj-lt" charset="0"/>
                        <a:buNone/>
                        <a:tabLst/>
                      </a:pPr>
                      <a:endParaRPr kumimoji="0" lang="en-US" sz="1400" b="0"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mj-lt" charset="0"/>
                        <a:buNone/>
                        <a:tabLst/>
                      </a:pPr>
                      <a:endParaRPr kumimoji="0" lang="en-US" sz="1400" b="0"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 typeface="+mj-lt" charset="0"/>
                        <a:buNone/>
                        <a:tabLst/>
                      </a:pPr>
                      <a:endParaRPr kumimoji="0" lang="en-US" sz="1400" b="0" i="0" u="none" strike="noStrike" cap="none" normalizeH="0" baseline="0" dirty="0">
                        <a:ln>
                          <a:noFill/>
                        </a:ln>
                        <a:solidFill>
                          <a:srgbClr val="63513D"/>
                        </a:solidFill>
                        <a:effectLst/>
                        <a:latin typeface="Calibri" pitchFamily="34" charset="0"/>
                        <a:ea typeface="ＭＳ Ｐゴシック" charset="0"/>
                        <a:cs typeface="ＭＳ Ｐゴシック" charset="0"/>
                      </a:endParaRPr>
                    </a:p>
                  </a:txBody>
                  <a:tcPr marL="95965" marR="95965" marT="72000" marB="72000" horzOverflow="overflow">
                    <a:lnL w="3175" cap="flat" cmpd="sng" algn="ctr">
                      <a:solidFill>
                        <a:srgbClr val="63513D"/>
                      </a:solidFill>
                      <a:prstDash val="solid"/>
                      <a:round/>
                      <a:headEnd type="none" w="med" len="med"/>
                      <a:tailEnd type="none" w="med" len="med"/>
                    </a:lnL>
                    <a:lnR w="3175" cap="flat" cmpd="sng" algn="ctr">
                      <a:solidFill>
                        <a:srgbClr val="63513D"/>
                      </a:solidFill>
                      <a:prstDash val="solid"/>
                      <a:round/>
                      <a:headEnd type="none" w="med" len="med"/>
                      <a:tailEnd type="none" w="med" len="med"/>
                    </a:lnR>
                    <a:lnT w="3175" cap="flat" cmpd="sng" algn="ctr">
                      <a:solidFill>
                        <a:srgbClr val="63513D"/>
                      </a:solidFill>
                      <a:prstDash val="solid"/>
                      <a:round/>
                      <a:headEnd type="none" w="med" len="med"/>
                      <a:tailEnd type="none" w="med" len="med"/>
                    </a:lnT>
                    <a:lnB w="3175" cap="flat" cmpd="sng" algn="ctr">
                      <a:solidFill>
                        <a:srgbClr val="63513D"/>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
        <p:nvSpPr>
          <p:cNvPr id="10" name="Title 9"/>
          <p:cNvSpPr>
            <a:spLocks noGrp="1" noChangeAspect="1"/>
          </p:cNvSpPr>
          <p:nvPr>
            <p:ph type="title"/>
          </p:nvPr>
        </p:nvSpPr>
        <p:spPr>
          <a:xfrm>
            <a:off x="624417" y="431800"/>
            <a:ext cx="10944192" cy="836960"/>
          </a:xfrm>
        </p:spPr>
        <p:txBody>
          <a:bodyPr/>
          <a:lstStyle>
            <a:lvl1pPr>
              <a:defRPr/>
            </a:lvl1pPr>
          </a:lstStyle>
          <a:p>
            <a:r>
              <a:rPr lang="en-US" smtClean="0"/>
              <a:t>Click to edit Master title style</a:t>
            </a:r>
            <a:endParaRPr lang="en-AU" dirty="0"/>
          </a:p>
        </p:txBody>
      </p:sp>
    </p:spTree>
    <p:extLst>
      <p:ext uri="{BB962C8B-B14F-4D97-AF65-F5344CB8AC3E}">
        <p14:creationId xmlns:p14="http://schemas.microsoft.com/office/powerpoint/2010/main" val="1925291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amp; Imag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6191251" y="1628775"/>
            <a:ext cx="5376333" cy="4679950"/>
          </a:xfrm>
          <a:prstGeom prst="rect">
            <a:avLst/>
          </a:prstGeom>
          <a:noFill/>
          <a:ln w="9525">
            <a:solidFill>
              <a:srgbClr val="7F7F7F"/>
            </a:solidFill>
            <a:miter lim="800000"/>
            <a:headEnd/>
            <a:tailEnd/>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sz="1800">
              <a:solidFill>
                <a:schemeClr val="lt1"/>
              </a:solidFill>
              <a:latin typeface="+mn-lt"/>
              <a:ea typeface="+mn-ea"/>
            </a:endParaRPr>
          </a:p>
        </p:txBody>
      </p:sp>
      <p:sp>
        <p:nvSpPr>
          <p:cNvPr id="5" name="TextBox 4"/>
          <p:cNvSpPr txBox="1">
            <a:spLocks noChangeArrowheads="1"/>
          </p:cNvSpPr>
          <p:nvPr/>
        </p:nvSpPr>
        <p:spPr bwMode="auto">
          <a:xfrm>
            <a:off x="8015817" y="2349500"/>
            <a:ext cx="1226490" cy="369332"/>
          </a:xfrm>
          <a:prstGeom prst="rect">
            <a:avLst/>
          </a:prstGeom>
          <a:noFill/>
          <a:ln>
            <a:noFill/>
          </a:ln>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800" smtClean="0"/>
              <a:t>Image area</a:t>
            </a:r>
          </a:p>
        </p:txBody>
      </p:sp>
      <p:sp>
        <p:nvSpPr>
          <p:cNvPr id="10" name="Title Placeholder 1"/>
          <p:cNvSpPr>
            <a:spLocks noGrp="1"/>
          </p:cNvSpPr>
          <p:nvPr>
            <p:ph type="title"/>
          </p:nvPr>
        </p:nvSpPr>
        <p:spPr bwMode="auto">
          <a:xfrm>
            <a:off x="624418" y="431800"/>
            <a:ext cx="10943167" cy="836960"/>
          </a:xfrm>
          <a:prstGeom prst="rect">
            <a:avLst/>
          </a:prstGeom>
          <a:noFill/>
          <a:ln>
            <a:noFill/>
          </a:ln>
          <a:extLst/>
        </p:spPr>
        <p:txBody>
          <a:bodyPr/>
          <a:lstStyle>
            <a:lvl1pPr>
              <a:defRPr/>
            </a:lvl1pPr>
          </a:lstStyle>
          <a:p>
            <a:pPr lvl="0"/>
            <a:r>
              <a:rPr lang="en-US" smtClean="0"/>
              <a:t>Click to edit Master title style</a:t>
            </a:r>
            <a:endParaRPr lang="en-AU" dirty="0"/>
          </a:p>
        </p:txBody>
      </p:sp>
      <p:sp>
        <p:nvSpPr>
          <p:cNvPr id="6" name="Text Placeholder 2"/>
          <p:cNvSpPr>
            <a:spLocks noGrp="1"/>
          </p:cNvSpPr>
          <p:nvPr>
            <p:ph type="body" idx="1"/>
          </p:nvPr>
        </p:nvSpPr>
        <p:spPr bwMode="auto">
          <a:xfrm>
            <a:off x="624418" y="1624995"/>
            <a:ext cx="5375572" cy="468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lvl1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2520855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4418" y="431800"/>
            <a:ext cx="10944191" cy="836960"/>
          </a:xfrm>
        </p:spPr>
        <p:txBody>
          <a:bodyPr/>
          <a:lstStyle>
            <a:lvl1pPr>
              <a:defRPr/>
            </a:lvl1pPr>
          </a:lstStyle>
          <a:p>
            <a:r>
              <a:rPr lang="en-US" smtClean="0"/>
              <a:t>Click to edit Master title style</a:t>
            </a:r>
            <a:endParaRPr lang="en-AU" dirty="0"/>
          </a:p>
        </p:txBody>
      </p:sp>
    </p:spTree>
    <p:extLst>
      <p:ext uri="{BB962C8B-B14F-4D97-AF65-F5344CB8AC3E}">
        <p14:creationId xmlns:p14="http://schemas.microsoft.com/office/powerpoint/2010/main" val="477462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Divider Slide">
    <p:bg>
      <p:bgPr>
        <a:solidFill>
          <a:srgbClr val="D6D2C4">
            <a:alpha val="50195"/>
          </a:srgbClr>
        </a:solidFill>
        <a:effectLst/>
      </p:bgPr>
    </p:bg>
    <p:spTree>
      <p:nvGrpSpPr>
        <p:cNvPr id="1" name=""/>
        <p:cNvGrpSpPr/>
        <p:nvPr/>
      </p:nvGrpSpPr>
      <p:grpSpPr>
        <a:xfrm>
          <a:off x="0" y="0"/>
          <a:ext cx="0" cy="0"/>
          <a:chOff x="0" y="0"/>
          <a:chExt cx="0" cy="0"/>
        </a:xfrm>
      </p:grpSpPr>
      <p:sp>
        <p:nvSpPr>
          <p:cNvPr id="3" name="Rectangle 2"/>
          <p:cNvSpPr/>
          <p:nvPr/>
        </p:nvSpPr>
        <p:spPr>
          <a:xfrm>
            <a:off x="-8466" y="1639888"/>
            <a:ext cx="385233" cy="1439862"/>
          </a:xfrm>
          <a:prstGeom prst="rect">
            <a:avLst/>
          </a:prstGeom>
          <a:gradFill flip="none" rotWithShape="1">
            <a:gsLst>
              <a:gs pos="20000">
                <a:schemeClr val="accent2"/>
              </a:gs>
              <a:gs pos="0">
                <a:schemeClr val="accent1"/>
              </a:gs>
              <a:gs pos="80000">
                <a:schemeClr val="accent5"/>
              </a:gs>
              <a:gs pos="60000">
                <a:schemeClr val="accent4"/>
              </a:gs>
              <a:gs pos="40000">
                <a:schemeClr val="accent3"/>
              </a:gs>
              <a:gs pos="100000">
                <a:schemeClr val="accent6"/>
              </a:gs>
            </a:gsLst>
            <a:lin ang="5400000" scaled="1"/>
            <a:tileRect/>
          </a:gradFill>
          <a:ln>
            <a:noFill/>
          </a:ln>
        </p:spPr>
        <p:style>
          <a:lnRef idx="2">
            <a:schemeClr val="accent1">
              <a:shade val="50000"/>
            </a:schemeClr>
          </a:lnRef>
          <a:fillRef idx="1001">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AU" sz="1800"/>
          </a:p>
        </p:txBody>
      </p:sp>
      <p:sp>
        <p:nvSpPr>
          <p:cNvPr id="6" name="Text Placeholder 2"/>
          <p:cNvSpPr>
            <a:spLocks noGrp="1"/>
          </p:cNvSpPr>
          <p:nvPr>
            <p:ph type="body" idx="1"/>
          </p:nvPr>
        </p:nvSpPr>
        <p:spPr>
          <a:xfrm>
            <a:off x="624417" y="1639888"/>
            <a:ext cx="10944191" cy="1440000"/>
          </a:xfrm>
        </p:spPr>
        <p:txBody>
          <a:bodyPr/>
          <a:lstStyle>
            <a:lvl1pPr marL="0" marR="0" indent="0" algn="l" defTabSz="914400" rtl="0" eaLnBrk="1" fontAlgn="auto" latinLnBrk="0" hangingPunct="1">
              <a:lnSpc>
                <a:spcPts val="4000"/>
              </a:lnSpc>
              <a:spcBef>
                <a:spcPts val="0"/>
              </a:spcBef>
              <a:spcAft>
                <a:spcPts val="0"/>
              </a:spcAft>
              <a:buClrTx/>
              <a:buSzTx/>
              <a:buFontTx/>
              <a:buNone/>
              <a:tabLst/>
              <a:defRPr lang="en-AU" sz="2400" baseline="0" dirty="0" smtClean="0"/>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421373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4418" y="431801"/>
            <a:ext cx="10943167"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AU" altLang="en-US" smtClean="0"/>
              <a:t>Click here to enter Heading text</a:t>
            </a:r>
          </a:p>
        </p:txBody>
      </p:sp>
      <p:sp>
        <p:nvSpPr>
          <p:cNvPr id="1027" name="Text Placeholder 2"/>
          <p:cNvSpPr>
            <a:spLocks noGrp="1"/>
          </p:cNvSpPr>
          <p:nvPr>
            <p:ph type="body" idx="1"/>
          </p:nvPr>
        </p:nvSpPr>
        <p:spPr bwMode="auto">
          <a:xfrm>
            <a:off x="624418" y="1628775"/>
            <a:ext cx="10943167"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here to enter Body text</a:t>
            </a:r>
          </a:p>
          <a:p>
            <a:pPr lvl="1"/>
            <a:r>
              <a:rPr lang="en-US" altLang="en-US" smtClean="0"/>
              <a:t>Click here to enter Bullets level 1</a:t>
            </a:r>
          </a:p>
          <a:p>
            <a:pPr lvl="2"/>
            <a:r>
              <a:rPr lang="en-US" altLang="en-US" smtClean="0"/>
              <a:t>Click here to enter Bullets level 2</a:t>
            </a:r>
          </a:p>
          <a:p>
            <a:pPr lvl="3"/>
            <a:r>
              <a:rPr lang="en-US" altLang="en-US" smtClean="0"/>
              <a:t>Click here to enter Bullet level 3</a:t>
            </a:r>
          </a:p>
          <a:p>
            <a:pPr lvl="0"/>
            <a:r>
              <a:rPr lang="en-US" altLang="en-US" smtClean="0"/>
              <a:t>Click here to enter Body text</a:t>
            </a:r>
          </a:p>
        </p:txBody>
      </p:sp>
      <p:sp>
        <p:nvSpPr>
          <p:cNvPr id="10" name="Rectangle 9"/>
          <p:cNvSpPr/>
          <p:nvPr/>
        </p:nvSpPr>
        <p:spPr>
          <a:xfrm>
            <a:off x="624418" y="6480175"/>
            <a:ext cx="10943167" cy="46038"/>
          </a:xfrm>
          <a:prstGeom prst="rect">
            <a:avLst/>
          </a:prstGeom>
          <a:gradFill flip="none" rotWithShape="1">
            <a:gsLst>
              <a:gs pos="20000">
                <a:schemeClr val="accent2"/>
              </a:gs>
              <a:gs pos="0">
                <a:schemeClr val="accent1"/>
              </a:gs>
              <a:gs pos="80000">
                <a:schemeClr val="accent5"/>
              </a:gs>
              <a:gs pos="60000">
                <a:schemeClr val="accent4"/>
              </a:gs>
              <a:gs pos="40000">
                <a:schemeClr val="accent3"/>
              </a:gs>
              <a:gs pos="100000">
                <a:schemeClr val="accent6"/>
              </a:gs>
            </a:gsLst>
            <a:lin ang="0" scaled="1"/>
            <a:tileRect/>
          </a:gradFill>
          <a:ln>
            <a:noFill/>
          </a:ln>
        </p:spPr>
        <p:style>
          <a:lnRef idx="2">
            <a:schemeClr val="accent1">
              <a:shade val="50000"/>
            </a:schemeClr>
          </a:lnRef>
          <a:fillRef idx="1001">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AU" sz="1800"/>
          </a:p>
        </p:txBody>
      </p:sp>
      <p:sp>
        <p:nvSpPr>
          <p:cNvPr id="11" name="Slide Number Placeholder 5"/>
          <p:cNvSpPr txBox="1">
            <a:spLocks/>
          </p:cNvSpPr>
          <p:nvPr/>
        </p:nvSpPr>
        <p:spPr>
          <a:xfrm>
            <a:off x="10513485" y="6480176"/>
            <a:ext cx="1054100" cy="365125"/>
          </a:xfrm>
          <a:prstGeom prst="rect">
            <a:avLst/>
          </a:prstGeom>
        </p:spPr>
        <p:txBody>
          <a:bodyPr lIns="0" tIns="54000" rIns="0" bIns="0"/>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defRPr/>
            </a:pPr>
            <a:fld id="{4BF64B1D-C915-441C-BC78-ABB8A94AA87A}" type="slidenum">
              <a:rPr lang="en-AU" altLang="en-US" sz="1000" smtClean="0">
                <a:solidFill>
                  <a:srgbClr val="7F7F7F"/>
                </a:solidFill>
                <a:cs typeface="Arial" pitchFamily="34" charset="0"/>
              </a:rPr>
              <a:pPr algn="r" eaLnBrk="1" hangingPunct="1">
                <a:defRPr/>
              </a:pPr>
              <a:t>‹#›</a:t>
            </a:fld>
            <a:endParaRPr lang="en-AU" altLang="en-US" sz="1000" smtClean="0">
              <a:solidFill>
                <a:srgbClr val="7F7F7F"/>
              </a:solidFill>
              <a:cs typeface="Arial" pitchFamily="34" charset="0"/>
            </a:endParaRPr>
          </a:p>
        </p:txBody>
      </p:sp>
      <p:sp>
        <p:nvSpPr>
          <p:cNvPr id="12" name="Text Placeholder 16"/>
          <p:cNvSpPr txBox="1">
            <a:spLocks/>
          </p:cNvSpPr>
          <p:nvPr/>
        </p:nvSpPr>
        <p:spPr>
          <a:xfrm>
            <a:off x="624418" y="6480176"/>
            <a:ext cx="9840383" cy="365125"/>
          </a:xfrm>
          <a:prstGeom prst="rect">
            <a:avLst/>
          </a:prstGeom>
        </p:spPr>
        <p:txBody>
          <a:bodyPr lIns="0" tIns="54000" rIns="0" bIns="0"/>
          <a:lstStyle>
            <a:lvl1pPr marL="342900" indent="-342900" algn="l" rtl="0" eaLnBrk="0" fontAlgn="base" hangingPunct="0">
              <a:spcBef>
                <a:spcPts val="600"/>
              </a:spcBef>
              <a:spcAft>
                <a:spcPts val="600"/>
              </a:spcAft>
              <a:buClr>
                <a:schemeClr val="accent2"/>
              </a:buClr>
              <a:defRPr lang="en-AU" sz="1000" kern="1200" dirty="0" smtClean="0">
                <a:solidFill>
                  <a:schemeClr val="bg1">
                    <a:lumMod val="50000"/>
                  </a:schemeClr>
                </a:solidFill>
                <a:latin typeface="Arial" pitchFamily="34" charset="0"/>
                <a:ea typeface="MS PGothic" pitchFamily="34" charset="-128"/>
                <a:cs typeface="Arial" pitchFamily="34" charset="0"/>
              </a:defRPr>
            </a:lvl1pPr>
            <a:lvl2pPr marL="341313" indent="-341313" algn="l" rtl="0" eaLnBrk="0" fontAlgn="base" hangingPunct="0">
              <a:spcBef>
                <a:spcPts val="600"/>
              </a:spcBef>
              <a:spcAft>
                <a:spcPts val="600"/>
              </a:spcAft>
              <a:buClr>
                <a:schemeClr val="accent2"/>
              </a:buClr>
              <a:buFont typeface="Wingdings" pitchFamily="2" charset="2"/>
              <a:buChar char="§"/>
              <a:defRPr lang="en-US" kern="1200" dirty="0">
                <a:solidFill>
                  <a:srgbClr val="63513D"/>
                </a:solidFill>
                <a:latin typeface="Arial" pitchFamily="34" charset="0"/>
                <a:ea typeface="Arial" charset="0"/>
                <a:cs typeface="Arial" pitchFamily="34" charset="0"/>
              </a:defRPr>
            </a:lvl2pPr>
            <a:lvl3pPr marL="863600" indent="-323850" algn="l" rtl="0" eaLnBrk="0" fontAlgn="base" hangingPunct="0">
              <a:spcBef>
                <a:spcPts val="600"/>
              </a:spcBef>
              <a:spcAft>
                <a:spcPts val="600"/>
              </a:spcAft>
              <a:buClr>
                <a:schemeClr val="accent2"/>
              </a:buClr>
              <a:buFont typeface="Arial" pitchFamily="34" charset="0"/>
              <a:buChar char="̶"/>
              <a:defRPr kern="1200">
                <a:solidFill>
                  <a:srgbClr val="63513D"/>
                </a:solidFill>
                <a:latin typeface="Arial"/>
                <a:ea typeface="Arial" charset="0"/>
                <a:cs typeface="Arial"/>
              </a:defRPr>
            </a:lvl3pPr>
            <a:lvl4pPr marL="1281113" indent="-412750" algn="l" rtl="0" eaLnBrk="0" fontAlgn="base" hangingPunct="0">
              <a:spcBef>
                <a:spcPts val="600"/>
              </a:spcBef>
              <a:spcAft>
                <a:spcPct val="0"/>
              </a:spcAft>
              <a:buClr>
                <a:srgbClr val="AB2328"/>
              </a:buClr>
              <a:buFont typeface="Courier New" pitchFamily="49" charset="0"/>
              <a:buChar char="o"/>
              <a:defRPr kern="1200">
                <a:solidFill>
                  <a:srgbClr val="63513D"/>
                </a:solidFill>
                <a:latin typeface="Arial"/>
                <a:ea typeface="Arial" charset="0"/>
                <a:cs typeface="Arial"/>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defRPr/>
            </a:pPr>
            <a:r>
              <a:rPr lang="en-US" sz="1000">
                <a:latin typeface="Calibri" pitchFamily="34" charset="0"/>
              </a:rPr>
              <a:t>La Trobe University</a:t>
            </a:r>
          </a:p>
        </p:txBody>
      </p:sp>
    </p:spTree>
    <p:extLst>
      <p:ext uri="{BB962C8B-B14F-4D97-AF65-F5344CB8AC3E}">
        <p14:creationId xmlns:p14="http://schemas.microsoft.com/office/powerpoint/2010/main" val="41131052"/>
      </p:ext>
    </p:extLst>
  </p:cSld>
  <p:clrMap bg1="lt1" tx1="dk1" bg2="lt2" tx2="dk2" accent1="accent1" accent2="accent2" accent3="accent3" accent4="accent4" accent5="accent5" accent6="accent6" hlink="hlink" folHlink="folHlink"/>
  <p:sldLayoutIdLst>
    <p:sldLayoutId id="2147484356" r:id="rId1"/>
    <p:sldLayoutId id="2147484357" r:id="rId2"/>
    <p:sldLayoutId id="2147484358" r:id="rId3"/>
    <p:sldLayoutId id="2147484359" r:id="rId4"/>
    <p:sldLayoutId id="2147484360" r:id="rId5"/>
    <p:sldLayoutId id="2147484361" r:id="rId6"/>
    <p:sldLayoutId id="2147484362" r:id="rId7"/>
    <p:sldLayoutId id="2147484363" r:id="rId8"/>
    <p:sldLayoutId id="2147484364" r:id="rId9"/>
    <p:sldLayoutId id="2147484365" r:id="rId10"/>
    <p:sldLayoutId id="2147484366" r:id="rId11"/>
    <p:sldLayoutId id="2147484367" r:id="rId12"/>
    <p:sldLayoutId id="2147484368" r:id="rId13"/>
    <p:sldLayoutId id="2147484369" r:id="rId14"/>
  </p:sldLayoutIdLst>
  <p:timing>
    <p:tnLst>
      <p:par>
        <p:cTn id="1" dur="indefinite" restart="never" nodeType="tmRoot"/>
      </p:par>
    </p:tnLst>
  </p:timing>
  <p:txStyles>
    <p:titleStyle>
      <a:lvl1pPr algn="l" rtl="0" eaLnBrk="1" fontAlgn="base" hangingPunct="1">
        <a:spcBef>
          <a:spcPct val="0"/>
        </a:spcBef>
        <a:spcAft>
          <a:spcPct val="0"/>
        </a:spcAft>
        <a:defRPr sz="2400" kern="1200">
          <a:solidFill>
            <a:srgbClr val="AB2328"/>
          </a:solidFill>
          <a:latin typeface="Calibri" pitchFamily="34" charset="0"/>
          <a:ea typeface="MS PGothic" pitchFamily="34" charset="-128"/>
          <a:cs typeface="Arial" pitchFamily="34" charset="0"/>
        </a:defRPr>
      </a:lvl1pPr>
      <a:lvl2pPr algn="l" rtl="0" eaLnBrk="1" fontAlgn="base" hangingPunct="1">
        <a:spcBef>
          <a:spcPct val="0"/>
        </a:spcBef>
        <a:spcAft>
          <a:spcPct val="0"/>
        </a:spcAft>
        <a:defRPr sz="2400">
          <a:solidFill>
            <a:srgbClr val="AB2328"/>
          </a:solidFill>
          <a:latin typeface="Calibri" pitchFamily="34" charset="0"/>
          <a:ea typeface="MS PGothic" pitchFamily="34" charset="-128"/>
          <a:cs typeface="Arial" charset="0"/>
        </a:defRPr>
      </a:lvl2pPr>
      <a:lvl3pPr algn="l" rtl="0" eaLnBrk="1" fontAlgn="base" hangingPunct="1">
        <a:spcBef>
          <a:spcPct val="0"/>
        </a:spcBef>
        <a:spcAft>
          <a:spcPct val="0"/>
        </a:spcAft>
        <a:defRPr sz="2400">
          <a:solidFill>
            <a:srgbClr val="AB2328"/>
          </a:solidFill>
          <a:latin typeface="Calibri" pitchFamily="34" charset="0"/>
          <a:ea typeface="MS PGothic" pitchFamily="34" charset="-128"/>
          <a:cs typeface="Arial" charset="0"/>
        </a:defRPr>
      </a:lvl3pPr>
      <a:lvl4pPr algn="l" rtl="0" eaLnBrk="1" fontAlgn="base" hangingPunct="1">
        <a:spcBef>
          <a:spcPct val="0"/>
        </a:spcBef>
        <a:spcAft>
          <a:spcPct val="0"/>
        </a:spcAft>
        <a:defRPr sz="2400">
          <a:solidFill>
            <a:srgbClr val="AB2328"/>
          </a:solidFill>
          <a:latin typeface="Calibri" pitchFamily="34" charset="0"/>
          <a:ea typeface="MS PGothic" pitchFamily="34" charset="-128"/>
          <a:cs typeface="Arial" charset="0"/>
        </a:defRPr>
      </a:lvl4pPr>
      <a:lvl5pPr algn="l" rtl="0" eaLnBrk="1" fontAlgn="base" hangingPunct="1">
        <a:spcBef>
          <a:spcPct val="0"/>
        </a:spcBef>
        <a:spcAft>
          <a:spcPct val="0"/>
        </a:spcAft>
        <a:defRPr sz="2400">
          <a:solidFill>
            <a:srgbClr val="AB2328"/>
          </a:solidFill>
          <a:latin typeface="Calibri" pitchFamily="34" charset="0"/>
          <a:ea typeface="MS PGothic" pitchFamily="34" charset="-128"/>
          <a:cs typeface="Arial" charset="0"/>
        </a:defRPr>
      </a:lvl5pPr>
      <a:lvl6pPr marL="457200" algn="l" rtl="0" eaLnBrk="1" fontAlgn="base" hangingPunct="1">
        <a:spcBef>
          <a:spcPct val="0"/>
        </a:spcBef>
        <a:spcAft>
          <a:spcPct val="0"/>
        </a:spcAft>
        <a:defRPr sz="2400">
          <a:solidFill>
            <a:srgbClr val="AB2328"/>
          </a:solidFill>
          <a:latin typeface="Arial" charset="0"/>
          <a:cs typeface="Arial" charset="0"/>
        </a:defRPr>
      </a:lvl6pPr>
      <a:lvl7pPr marL="914400" algn="l" rtl="0" eaLnBrk="1" fontAlgn="base" hangingPunct="1">
        <a:spcBef>
          <a:spcPct val="0"/>
        </a:spcBef>
        <a:spcAft>
          <a:spcPct val="0"/>
        </a:spcAft>
        <a:defRPr sz="2400">
          <a:solidFill>
            <a:srgbClr val="AB2328"/>
          </a:solidFill>
          <a:latin typeface="Arial" charset="0"/>
          <a:cs typeface="Arial" charset="0"/>
        </a:defRPr>
      </a:lvl7pPr>
      <a:lvl8pPr marL="1371600" algn="l" rtl="0" eaLnBrk="1" fontAlgn="base" hangingPunct="1">
        <a:spcBef>
          <a:spcPct val="0"/>
        </a:spcBef>
        <a:spcAft>
          <a:spcPct val="0"/>
        </a:spcAft>
        <a:defRPr sz="2400">
          <a:solidFill>
            <a:srgbClr val="AB2328"/>
          </a:solidFill>
          <a:latin typeface="Arial" charset="0"/>
          <a:cs typeface="Arial" charset="0"/>
        </a:defRPr>
      </a:lvl8pPr>
      <a:lvl9pPr marL="1828800" algn="l" rtl="0" eaLnBrk="1" fontAlgn="base" hangingPunct="1">
        <a:spcBef>
          <a:spcPct val="0"/>
        </a:spcBef>
        <a:spcAft>
          <a:spcPct val="0"/>
        </a:spcAft>
        <a:defRPr sz="2400">
          <a:solidFill>
            <a:srgbClr val="AB2328"/>
          </a:solidFill>
          <a:latin typeface="Arial" charset="0"/>
          <a:cs typeface="Arial" charset="0"/>
        </a:defRPr>
      </a:lvl9pPr>
    </p:titleStyle>
    <p:bodyStyle>
      <a:lvl1pPr marL="342900" indent="-342900" algn="l" rtl="0" eaLnBrk="1" fontAlgn="base" hangingPunct="1">
        <a:spcBef>
          <a:spcPts val="600"/>
        </a:spcBef>
        <a:spcAft>
          <a:spcPts val="600"/>
        </a:spcAft>
        <a:buClr>
          <a:schemeClr val="accent2"/>
        </a:buClr>
        <a:defRPr lang="en-US" kern="1200">
          <a:solidFill>
            <a:srgbClr val="63513D"/>
          </a:solidFill>
          <a:latin typeface="Calibri" pitchFamily="34" charset="0"/>
          <a:ea typeface="MS PGothic" pitchFamily="34" charset="-128"/>
          <a:cs typeface="Arial" pitchFamily="34" charset="0"/>
        </a:defRPr>
      </a:lvl1pPr>
      <a:lvl2pPr marL="285750" indent="-285750" algn="l" rtl="0" eaLnBrk="1" fontAlgn="base" hangingPunct="1">
        <a:spcBef>
          <a:spcPts val="600"/>
        </a:spcBef>
        <a:spcAft>
          <a:spcPts val="600"/>
        </a:spcAft>
        <a:buClr>
          <a:schemeClr val="accent2"/>
        </a:buClr>
        <a:buFont typeface="Wingdings" pitchFamily="2" charset="2"/>
        <a:buChar char="§"/>
        <a:defRPr lang="en-US" kern="1200" dirty="0">
          <a:solidFill>
            <a:srgbClr val="63513D"/>
          </a:solidFill>
          <a:latin typeface="Calibri" pitchFamily="34" charset="0"/>
          <a:ea typeface="Arial" charset="0"/>
          <a:cs typeface="Arial" pitchFamily="34" charset="0"/>
        </a:defRPr>
      </a:lvl2pPr>
      <a:lvl3pPr marL="863600" indent="-323850" algn="l" rtl="0" eaLnBrk="1" fontAlgn="base" hangingPunct="1">
        <a:spcBef>
          <a:spcPts val="600"/>
        </a:spcBef>
        <a:spcAft>
          <a:spcPts val="600"/>
        </a:spcAft>
        <a:buClr>
          <a:schemeClr val="accent2"/>
        </a:buClr>
        <a:buFont typeface="Arial" pitchFamily="34" charset="0"/>
        <a:buChar char="̶"/>
        <a:defRPr kern="1200">
          <a:solidFill>
            <a:srgbClr val="63513D"/>
          </a:solidFill>
          <a:latin typeface="Calibri" pitchFamily="34" charset="0"/>
          <a:ea typeface="Arial" charset="0"/>
          <a:cs typeface="Arial"/>
        </a:defRPr>
      </a:lvl3pPr>
      <a:lvl4pPr marL="1281113" indent="-412750" algn="l" rtl="0" eaLnBrk="1" fontAlgn="base" hangingPunct="1">
        <a:spcBef>
          <a:spcPts val="600"/>
        </a:spcBef>
        <a:spcAft>
          <a:spcPct val="0"/>
        </a:spcAft>
        <a:buClr>
          <a:srgbClr val="AB2328"/>
        </a:buClr>
        <a:buFont typeface="Courier New" pitchFamily="49" charset="0"/>
        <a:buChar char="o"/>
        <a:defRPr kern="1200">
          <a:solidFill>
            <a:srgbClr val="63513D"/>
          </a:solidFill>
          <a:latin typeface="Calibri" pitchFamily="34" charset="0"/>
          <a:ea typeface="Arial" charset="0"/>
          <a:cs typeface="Arial"/>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4418" y="431801"/>
            <a:ext cx="10943167"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AU" altLang="en-US" smtClean="0"/>
              <a:t>Click here to enter Heading text</a:t>
            </a:r>
          </a:p>
        </p:txBody>
      </p:sp>
      <p:sp>
        <p:nvSpPr>
          <p:cNvPr id="1027" name="Text Placeholder 2"/>
          <p:cNvSpPr>
            <a:spLocks noGrp="1"/>
          </p:cNvSpPr>
          <p:nvPr>
            <p:ph type="body" idx="1"/>
          </p:nvPr>
        </p:nvSpPr>
        <p:spPr bwMode="auto">
          <a:xfrm>
            <a:off x="624418" y="1628775"/>
            <a:ext cx="10943167"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here to enter Body text</a:t>
            </a:r>
          </a:p>
          <a:p>
            <a:pPr lvl="1"/>
            <a:r>
              <a:rPr lang="en-US" altLang="en-US" smtClean="0"/>
              <a:t>Click here to enter Bullets level 1</a:t>
            </a:r>
          </a:p>
          <a:p>
            <a:pPr lvl="2"/>
            <a:r>
              <a:rPr lang="en-US" altLang="en-US" smtClean="0"/>
              <a:t>Click here to enter Bullets level 2</a:t>
            </a:r>
          </a:p>
          <a:p>
            <a:pPr lvl="3"/>
            <a:r>
              <a:rPr lang="en-US" altLang="en-US" smtClean="0"/>
              <a:t>Click here to enter Bullet level 3</a:t>
            </a:r>
          </a:p>
          <a:p>
            <a:pPr lvl="0"/>
            <a:r>
              <a:rPr lang="en-US" altLang="en-US" smtClean="0"/>
              <a:t>Click here to enter Body text</a:t>
            </a:r>
          </a:p>
        </p:txBody>
      </p:sp>
      <p:sp>
        <p:nvSpPr>
          <p:cNvPr id="10" name="Rectangle 9"/>
          <p:cNvSpPr/>
          <p:nvPr/>
        </p:nvSpPr>
        <p:spPr>
          <a:xfrm>
            <a:off x="624418" y="6480175"/>
            <a:ext cx="10943167" cy="46038"/>
          </a:xfrm>
          <a:prstGeom prst="rect">
            <a:avLst/>
          </a:prstGeom>
          <a:gradFill flip="none" rotWithShape="1">
            <a:gsLst>
              <a:gs pos="20000">
                <a:schemeClr val="accent2"/>
              </a:gs>
              <a:gs pos="0">
                <a:schemeClr val="accent1"/>
              </a:gs>
              <a:gs pos="80000">
                <a:schemeClr val="accent5"/>
              </a:gs>
              <a:gs pos="60000">
                <a:schemeClr val="accent4"/>
              </a:gs>
              <a:gs pos="40000">
                <a:schemeClr val="accent3"/>
              </a:gs>
              <a:gs pos="100000">
                <a:schemeClr val="accent6"/>
              </a:gs>
            </a:gsLst>
            <a:lin ang="0" scaled="1"/>
            <a:tileRect/>
          </a:gradFill>
          <a:ln>
            <a:noFill/>
          </a:ln>
        </p:spPr>
        <p:style>
          <a:lnRef idx="2">
            <a:schemeClr val="accent1">
              <a:shade val="50000"/>
            </a:schemeClr>
          </a:lnRef>
          <a:fillRef idx="1001">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AU" sz="1800">
              <a:solidFill>
                <a:prstClr val="white"/>
              </a:solidFill>
            </a:endParaRPr>
          </a:p>
        </p:txBody>
      </p:sp>
      <p:sp>
        <p:nvSpPr>
          <p:cNvPr id="11" name="Slide Number Placeholder 5"/>
          <p:cNvSpPr txBox="1">
            <a:spLocks/>
          </p:cNvSpPr>
          <p:nvPr/>
        </p:nvSpPr>
        <p:spPr>
          <a:xfrm>
            <a:off x="10513485" y="6480176"/>
            <a:ext cx="1054100" cy="365125"/>
          </a:xfrm>
          <a:prstGeom prst="rect">
            <a:avLst/>
          </a:prstGeom>
        </p:spPr>
        <p:txBody>
          <a:bodyPr lIns="0" tIns="54000" rIns="0" bIns="0"/>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r" eaLnBrk="1" hangingPunct="1"/>
            <a:fld id="{5DB01362-1807-4A0D-B3F5-279338C6A8C3}" type="slidenum">
              <a:rPr lang="en-AU" altLang="en-US" sz="1000">
                <a:solidFill>
                  <a:srgbClr val="7F7F7F"/>
                </a:solidFill>
                <a:cs typeface="Arial" pitchFamily="34" charset="0"/>
              </a:rPr>
              <a:pPr algn="r" eaLnBrk="1" hangingPunct="1"/>
              <a:t>‹#›</a:t>
            </a:fld>
            <a:endParaRPr lang="en-AU" altLang="en-US" sz="1000">
              <a:solidFill>
                <a:srgbClr val="7F7F7F"/>
              </a:solidFill>
              <a:cs typeface="Arial" pitchFamily="34" charset="0"/>
            </a:endParaRPr>
          </a:p>
        </p:txBody>
      </p:sp>
      <p:sp>
        <p:nvSpPr>
          <p:cNvPr id="12" name="Text Placeholder 16"/>
          <p:cNvSpPr txBox="1">
            <a:spLocks/>
          </p:cNvSpPr>
          <p:nvPr/>
        </p:nvSpPr>
        <p:spPr>
          <a:xfrm>
            <a:off x="624418" y="6480176"/>
            <a:ext cx="9840383" cy="365125"/>
          </a:xfrm>
          <a:prstGeom prst="rect">
            <a:avLst/>
          </a:prstGeom>
        </p:spPr>
        <p:txBody>
          <a:bodyPr lIns="0" tIns="54000" rIns="0" bIns="0"/>
          <a:lstStyle>
            <a:lvl1pPr marL="342900" indent="-342900" algn="l" rtl="0" eaLnBrk="0" fontAlgn="base" hangingPunct="0">
              <a:spcBef>
                <a:spcPts val="600"/>
              </a:spcBef>
              <a:spcAft>
                <a:spcPts val="600"/>
              </a:spcAft>
              <a:buClr>
                <a:schemeClr val="accent2"/>
              </a:buClr>
              <a:defRPr lang="en-AU" sz="1000" kern="1200" dirty="0" smtClean="0">
                <a:solidFill>
                  <a:schemeClr val="bg1">
                    <a:lumMod val="50000"/>
                  </a:schemeClr>
                </a:solidFill>
                <a:latin typeface="Arial" pitchFamily="34" charset="0"/>
                <a:ea typeface="MS PGothic" pitchFamily="34" charset="-128"/>
                <a:cs typeface="Arial" pitchFamily="34" charset="0"/>
              </a:defRPr>
            </a:lvl1pPr>
            <a:lvl2pPr marL="341313" indent="-341313" algn="l" rtl="0" eaLnBrk="0" fontAlgn="base" hangingPunct="0">
              <a:spcBef>
                <a:spcPts val="600"/>
              </a:spcBef>
              <a:spcAft>
                <a:spcPts val="600"/>
              </a:spcAft>
              <a:buClr>
                <a:schemeClr val="accent2"/>
              </a:buClr>
              <a:buFont typeface="Wingdings" pitchFamily="2" charset="2"/>
              <a:buChar char="§"/>
              <a:defRPr lang="en-US" kern="1200" dirty="0">
                <a:solidFill>
                  <a:srgbClr val="63513D"/>
                </a:solidFill>
                <a:latin typeface="Arial" pitchFamily="34" charset="0"/>
                <a:ea typeface="Arial" charset="0"/>
                <a:cs typeface="Arial" pitchFamily="34" charset="0"/>
              </a:defRPr>
            </a:lvl2pPr>
            <a:lvl3pPr marL="863600" indent="-323850" algn="l" rtl="0" eaLnBrk="0" fontAlgn="base" hangingPunct="0">
              <a:spcBef>
                <a:spcPts val="600"/>
              </a:spcBef>
              <a:spcAft>
                <a:spcPts val="600"/>
              </a:spcAft>
              <a:buClr>
                <a:schemeClr val="accent2"/>
              </a:buClr>
              <a:buFont typeface="Arial" pitchFamily="34" charset="0"/>
              <a:buChar char="̶"/>
              <a:defRPr kern="1200">
                <a:solidFill>
                  <a:srgbClr val="63513D"/>
                </a:solidFill>
                <a:latin typeface="Arial"/>
                <a:ea typeface="Arial" charset="0"/>
                <a:cs typeface="Arial"/>
              </a:defRPr>
            </a:lvl3pPr>
            <a:lvl4pPr marL="1281113" indent="-412750" algn="l" rtl="0" eaLnBrk="0" fontAlgn="base" hangingPunct="0">
              <a:spcBef>
                <a:spcPts val="600"/>
              </a:spcBef>
              <a:spcAft>
                <a:spcPct val="0"/>
              </a:spcAft>
              <a:buClr>
                <a:srgbClr val="AB2328"/>
              </a:buClr>
              <a:buFont typeface="Courier New" pitchFamily="49" charset="0"/>
              <a:buChar char="o"/>
              <a:defRPr kern="1200">
                <a:solidFill>
                  <a:srgbClr val="63513D"/>
                </a:solidFill>
                <a:latin typeface="Arial"/>
                <a:ea typeface="Arial" charset="0"/>
                <a:cs typeface="Arial"/>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AB2328"/>
              </a:buClr>
              <a:defRPr/>
            </a:pPr>
            <a:r>
              <a:rPr lang="en-US" sz="1000">
                <a:solidFill>
                  <a:prstClr val="white">
                    <a:lumMod val="50000"/>
                  </a:prstClr>
                </a:solidFill>
                <a:latin typeface="Calibri" pitchFamily="34" charset="0"/>
              </a:rPr>
              <a:t>La Trobe University</a:t>
            </a:r>
          </a:p>
        </p:txBody>
      </p:sp>
    </p:spTree>
    <p:extLst>
      <p:ext uri="{BB962C8B-B14F-4D97-AF65-F5344CB8AC3E}">
        <p14:creationId xmlns:p14="http://schemas.microsoft.com/office/powerpoint/2010/main" val="3646159387"/>
      </p:ext>
    </p:extLst>
  </p:cSld>
  <p:clrMap bg1="lt1" tx1="dk1" bg2="lt2" tx2="dk2" accent1="accent1" accent2="accent2" accent3="accent3" accent4="accent4" accent5="accent5" accent6="accent6" hlink="hlink" folHlink="folHlink"/>
  <p:sldLayoutIdLst>
    <p:sldLayoutId id="2147484371" r:id="rId1"/>
    <p:sldLayoutId id="2147484372" r:id="rId2"/>
    <p:sldLayoutId id="2147484373" r:id="rId3"/>
    <p:sldLayoutId id="2147484374" r:id="rId4"/>
    <p:sldLayoutId id="2147484375" r:id="rId5"/>
    <p:sldLayoutId id="2147484376" r:id="rId6"/>
    <p:sldLayoutId id="2147484377" r:id="rId7"/>
    <p:sldLayoutId id="2147484378" r:id="rId8"/>
    <p:sldLayoutId id="2147484379" r:id="rId9"/>
    <p:sldLayoutId id="2147484380" r:id="rId10"/>
  </p:sldLayoutIdLst>
  <p:timing>
    <p:tnLst>
      <p:par>
        <p:cTn id="1" dur="indefinite" restart="never" nodeType="tmRoot"/>
      </p:par>
    </p:tnLst>
  </p:timing>
  <p:txStyles>
    <p:titleStyle>
      <a:lvl1pPr algn="l" rtl="0" eaLnBrk="1" fontAlgn="base" hangingPunct="1">
        <a:spcBef>
          <a:spcPct val="0"/>
        </a:spcBef>
        <a:spcAft>
          <a:spcPct val="0"/>
        </a:spcAft>
        <a:defRPr sz="2400" kern="1200">
          <a:solidFill>
            <a:srgbClr val="AB2328"/>
          </a:solidFill>
          <a:latin typeface="Calibri" pitchFamily="34" charset="0"/>
          <a:ea typeface="MS PGothic" pitchFamily="34" charset="-128"/>
          <a:cs typeface="Arial" pitchFamily="34" charset="0"/>
        </a:defRPr>
      </a:lvl1pPr>
      <a:lvl2pPr algn="l" rtl="0" eaLnBrk="1" fontAlgn="base" hangingPunct="1">
        <a:spcBef>
          <a:spcPct val="0"/>
        </a:spcBef>
        <a:spcAft>
          <a:spcPct val="0"/>
        </a:spcAft>
        <a:defRPr sz="2400">
          <a:solidFill>
            <a:srgbClr val="AB2328"/>
          </a:solidFill>
          <a:latin typeface="Calibri" pitchFamily="34" charset="0"/>
          <a:ea typeface="MS PGothic" pitchFamily="34" charset="-128"/>
          <a:cs typeface="Arial" charset="0"/>
        </a:defRPr>
      </a:lvl2pPr>
      <a:lvl3pPr algn="l" rtl="0" eaLnBrk="1" fontAlgn="base" hangingPunct="1">
        <a:spcBef>
          <a:spcPct val="0"/>
        </a:spcBef>
        <a:spcAft>
          <a:spcPct val="0"/>
        </a:spcAft>
        <a:defRPr sz="2400">
          <a:solidFill>
            <a:srgbClr val="AB2328"/>
          </a:solidFill>
          <a:latin typeface="Calibri" pitchFamily="34" charset="0"/>
          <a:ea typeface="MS PGothic" pitchFamily="34" charset="-128"/>
          <a:cs typeface="Arial" charset="0"/>
        </a:defRPr>
      </a:lvl3pPr>
      <a:lvl4pPr algn="l" rtl="0" eaLnBrk="1" fontAlgn="base" hangingPunct="1">
        <a:spcBef>
          <a:spcPct val="0"/>
        </a:spcBef>
        <a:spcAft>
          <a:spcPct val="0"/>
        </a:spcAft>
        <a:defRPr sz="2400">
          <a:solidFill>
            <a:srgbClr val="AB2328"/>
          </a:solidFill>
          <a:latin typeface="Calibri" pitchFamily="34" charset="0"/>
          <a:ea typeface="MS PGothic" pitchFamily="34" charset="-128"/>
          <a:cs typeface="Arial" charset="0"/>
        </a:defRPr>
      </a:lvl4pPr>
      <a:lvl5pPr algn="l" rtl="0" eaLnBrk="1" fontAlgn="base" hangingPunct="1">
        <a:spcBef>
          <a:spcPct val="0"/>
        </a:spcBef>
        <a:spcAft>
          <a:spcPct val="0"/>
        </a:spcAft>
        <a:defRPr sz="2400">
          <a:solidFill>
            <a:srgbClr val="AB2328"/>
          </a:solidFill>
          <a:latin typeface="Calibri" pitchFamily="34" charset="0"/>
          <a:ea typeface="MS PGothic" pitchFamily="34" charset="-128"/>
          <a:cs typeface="Arial" charset="0"/>
        </a:defRPr>
      </a:lvl5pPr>
      <a:lvl6pPr marL="457200" algn="l" rtl="0" eaLnBrk="1" fontAlgn="base" hangingPunct="1">
        <a:spcBef>
          <a:spcPct val="0"/>
        </a:spcBef>
        <a:spcAft>
          <a:spcPct val="0"/>
        </a:spcAft>
        <a:defRPr sz="2400">
          <a:solidFill>
            <a:srgbClr val="AB2328"/>
          </a:solidFill>
          <a:latin typeface="Arial" charset="0"/>
          <a:cs typeface="Arial" charset="0"/>
        </a:defRPr>
      </a:lvl6pPr>
      <a:lvl7pPr marL="914400" algn="l" rtl="0" eaLnBrk="1" fontAlgn="base" hangingPunct="1">
        <a:spcBef>
          <a:spcPct val="0"/>
        </a:spcBef>
        <a:spcAft>
          <a:spcPct val="0"/>
        </a:spcAft>
        <a:defRPr sz="2400">
          <a:solidFill>
            <a:srgbClr val="AB2328"/>
          </a:solidFill>
          <a:latin typeface="Arial" charset="0"/>
          <a:cs typeface="Arial" charset="0"/>
        </a:defRPr>
      </a:lvl7pPr>
      <a:lvl8pPr marL="1371600" algn="l" rtl="0" eaLnBrk="1" fontAlgn="base" hangingPunct="1">
        <a:spcBef>
          <a:spcPct val="0"/>
        </a:spcBef>
        <a:spcAft>
          <a:spcPct val="0"/>
        </a:spcAft>
        <a:defRPr sz="2400">
          <a:solidFill>
            <a:srgbClr val="AB2328"/>
          </a:solidFill>
          <a:latin typeface="Arial" charset="0"/>
          <a:cs typeface="Arial" charset="0"/>
        </a:defRPr>
      </a:lvl8pPr>
      <a:lvl9pPr marL="1828800" algn="l" rtl="0" eaLnBrk="1" fontAlgn="base" hangingPunct="1">
        <a:spcBef>
          <a:spcPct val="0"/>
        </a:spcBef>
        <a:spcAft>
          <a:spcPct val="0"/>
        </a:spcAft>
        <a:defRPr sz="2400">
          <a:solidFill>
            <a:srgbClr val="AB2328"/>
          </a:solidFill>
          <a:latin typeface="Arial" charset="0"/>
          <a:cs typeface="Arial" charset="0"/>
        </a:defRPr>
      </a:lvl9pPr>
    </p:titleStyle>
    <p:bodyStyle>
      <a:lvl1pPr marL="342900" indent="-342900" algn="l" rtl="0" eaLnBrk="1" fontAlgn="base" hangingPunct="1">
        <a:spcBef>
          <a:spcPts val="600"/>
        </a:spcBef>
        <a:spcAft>
          <a:spcPts val="600"/>
        </a:spcAft>
        <a:buClr>
          <a:schemeClr val="accent2"/>
        </a:buClr>
        <a:defRPr lang="en-US" kern="1200">
          <a:solidFill>
            <a:srgbClr val="63513D"/>
          </a:solidFill>
          <a:latin typeface="Calibri" pitchFamily="34" charset="0"/>
          <a:ea typeface="MS PGothic" pitchFamily="34" charset="-128"/>
          <a:cs typeface="Arial" pitchFamily="34" charset="0"/>
        </a:defRPr>
      </a:lvl1pPr>
      <a:lvl2pPr marL="285750" indent="-285750" algn="l" rtl="0" eaLnBrk="1" fontAlgn="base" hangingPunct="1">
        <a:spcBef>
          <a:spcPts val="600"/>
        </a:spcBef>
        <a:spcAft>
          <a:spcPts val="600"/>
        </a:spcAft>
        <a:buClr>
          <a:schemeClr val="accent2"/>
        </a:buClr>
        <a:buFont typeface="Wingdings" pitchFamily="2" charset="2"/>
        <a:buChar char="§"/>
        <a:defRPr lang="en-US" kern="1200" dirty="0">
          <a:solidFill>
            <a:srgbClr val="63513D"/>
          </a:solidFill>
          <a:latin typeface="Calibri" pitchFamily="34" charset="0"/>
          <a:ea typeface="Arial" charset="0"/>
          <a:cs typeface="Arial" pitchFamily="34" charset="0"/>
        </a:defRPr>
      </a:lvl2pPr>
      <a:lvl3pPr marL="863600" indent="-323850" algn="l" rtl="0" eaLnBrk="1" fontAlgn="base" hangingPunct="1">
        <a:spcBef>
          <a:spcPts val="600"/>
        </a:spcBef>
        <a:spcAft>
          <a:spcPts val="600"/>
        </a:spcAft>
        <a:buClr>
          <a:schemeClr val="accent2"/>
        </a:buClr>
        <a:buFont typeface="Arial" pitchFamily="34" charset="0"/>
        <a:buChar char="̶"/>
        <a:defRPr kern="1200">
          <a:solidFill>
            <a:srgbClr val="63513D"/>
          </a:solidFill>
          <a:latin typeface="Calibri" pitchFamily="34" charset="0"/>
          <a:ea typeface="Arial" charset="0"/>
          <a:cs typeface="Arial"/>
        </a:defRPr>
      </a:lvl3pPr>
      <a:lvl4pPr marL="1281113" indent="-412750" algn="l" rtl="0" eaLnBrk="1" fontAlgn="base" hangingPunct="1">
        <a:spcBef>
          <a:spcPts val="600"/>
        </a:spcBef>
        <a:spcAft>
          <a:spcPct val="0"/>
        </a:spcAft>
        <a:buClr>
          <a:srgbClr val="AB2328"/>
        </a:buClr>
        <a:buFont typeface="Courier New" pitchFamily="49" charset="0"/>
        <a:buChar char="o"/>
        <a:defRPr kern="1200">
          <a:solidFill>
            <a:srgbClr val="63513D"/>
          </a:solidFill>
          <a:latin typeface="Calibri" pitchFamily="34" charset="0"/>
          <a:ea typeface="Arial" charset="0"/>
          <a:cs typeface="Arial"/>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Arial" charset="0"/>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5BFF30-D02D-4FF5-BB9D-72C3F54ECC80}" type="datetimeFigureOut">
              <a:rPr lang="en-AU" smtClean="0"/>
              <a:t>30/11/2016</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A1C18A-9AD7-414B-9F29-26B75D448F09}" type="slidenum">
              <a:rPr lang="en-AU" smtClean="0"/>
              <a:t>‹#›</a:t>
            </a:fld>
            <a:endParaRPr lang="en-AU"/>
          </a:p>
        </p:txBody>
      </p:sp>
    </p:spTree>
    <p:extLst>
      <p:ext uri="{BB962C8B-B14F-4D97-AF65-F5344CB8AC3E}">
        <p14:creationId xmlns:p14="http://schemas.microsoft.com/office/powerpoint/2010/main" val="4217812228"/>
      </p:ext>
    </p:extLst>
  </p:cSld>
  <p:clrMap bg1="lt1" tx1="dk1" bg2="lt2" tx2="dk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 id="21474843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15000">
              <a:schemeClr val="accent5">
                <a:lumMod val="97000"/>
                <a:lumOff val="3000"/>
              </a:schemeClr>
            </a:gs>
            <a:gs pos="100000">
              <a:schemeClr val="accent5">
                <a:lumMod val="60000"/>
                <a:lumOff val="40000"/>
              </a:schemeClr>
            </a:gs>
          </a:gsLst>
          <a:lin ang="18900000" scaled="1"/>
          <a:tileRect/>
        </a:gradFill>
        <a:effectLst/>
      </p:bgPr>
    </p:bg>
    <p:spTree>
      <p:nvGrpSpPr>
        <p:cNvPr id="1" name=""/>
        <p:cNvGrpSpPr/>
        <p:nvPr/>
      </p:nvGrpSpPr>
      <p:grpSpPr>
        <a:xfrm>
          <a:off x="0" y="0"/>
          <a:ext cx="0" cy="0"/>
          <a:chOff x="0" y="0"/>
          <a:chExt cx="0" cy="0"/>
        </a:xfrm>
      </p:grpSpPr>
      <p:sp>
        <p:nvSpPr>
          <p:cNvPr id="1032" name="Line 8"/>
          <p:cNvSpPr>
            <a:spLocks noChangeShapeType="1"/>
          </p:cNvSpPr>
          <p:nvPr userDrawn="1"/>
        </p:nvSpPr>
        <p:spPr bwMode="auto">
          <a:xfrm>
            <a:off x="2417233" y="107951"/>
            <a:ext cx="0" cy="862013"/>
          </a:xfrm>
          <a:prstGeom prst="line">
            <a:avLst/>
          </a:prstGeom>
          <a:noFill/>
          <a:ln w="9525">
            <a:solidFill>
              <a:schemeClr val="bg1"/>
            </a:solidFill>
            <a:round/>
            <a:headEnd/>
            <a:tailEnd/>
          </a:ln>
        </p:spPr>
        <p:txBody>
          <a:bodyPr wrap="none" anchor="ctr"/>
          <a:lstStyle/>
          <a:p>
            <a:pPr eaLnBrk="0" hangingPunct="0">
              <a:defRPr/>
            </a:pPr>
            <a:endParaRPr lang="en-AU">
              <a:solidFill>
                <a:srgbClr val="000000"/>
              </a:solidFill>
              <a:latin typeface="Arial" charset="0"/>
              <a:ea typeface="ＭＳ Ｐゴシック" pitchFamily="48" charset="-128"/>
            </a:endParaRPr>
          </a:p>
        </p:txBody>
      </p:sp>
      <p:pic>
        <p:nvPicPr>
          <p:cNvPr id="1027" name="Picture 9" descr="UOM-Rev3D_S_sm"/>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11201" y="119064"/>
            <a:ext cx="1147233"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ChangeArrowheads="1"/>
          </p:cNvSpPr>
          <p:nvPr userDrawn="1"/>
        </p:nvSpPr>
        <p:spPr bwMode="auto">
          <a:xfrm>
            <a:off x="0" y="0"/>
            <a:ext cx="12192000" cy="838200"/>
          </a:xfrm>
          <a:prstGeom prst="rect">
            <a:avLst/>
          </a:prstGeom>
          <a:solidFill>
            <a:srgbClr val="003368"/>
          </a:solidFill>
          <a:ln w="9525">
            <a:noFill/>
            <a:miter lim="800000"/>
            <a:headEnd/>
            <a:tailEnd/>
          </a:ln>
          <a:effectLst/>
        </p:spPr>
        <p:txBody>
          <a:bodyPr wrap="none" anchor="ctr"/>
          <a:lstStyle/>
          <a:p>
            <a:pPr algn="ctr" eaLnBrk="0" hangingPunct="0">
              <a:defRPr/>
            </a:pPr>
            <a:endParaRPr lang="en-AU">
              <a:solidFill>
                <a:srgbClr val="000000"/>
              </a:solidFill>
              <a:latin typeface="Arial" charset="0"/>
              <a:ea typeface="ＭＳ Ｐゴシック" pitchFamily="48" charset="-128"/>
            </a:endParaRPr>
          </a:p>
        </p:txBody>
      </p:sp>
      <p:sp>
        <p:nvSpPr>
          <p:cNvPr id="1035" name="Line 11"/>
          <p:cNvSpPr>
            <a:spLocks noChangeShapeType="1"/>
          </p:cNvSpPr>
          <p:nvPr userDrawn="1"/>
        </p:nvSpPr>
        <p:spPr bwMode="auto">
          <a:xfrm>
            <a:off x="3657600" y="107951"/>
            <a:ext cx="2117" cy="519113"/>
          </a:xfrm>
          <a:prstGeom prst="line">
            <a:avLst/>
          </a:prstGeom>
          <a:noFill/>
          <a:ln w="9525">
            <a:solidFill>
              <a:schemeClr val="bg1"/>
            </a:solidFill>
            <a:round/>
            <a:headEnd/>
            <a:tailEnd/>
          </a:ln>
        </p:spPr>
        <p:txBody>
          <a:bodyPr wrap="none" anchor="ctr"/>
          <a:lstStyle/>
          <a:p>
            <a:pPr eaLnBrk="0" hangingPunct="0">
              <a:defRPr/>
            </a:pPr>
            <a:endParaRPr lang="en-AU">
              <a:solidFill>
                <a:srgbClr val="000000"/>
              </a:solidFill>
              <a:latin typeface="Arial" charset="0"/>
              <a:ea typeface="ＭＳ Ｐゴシック" pitchFamily="48" charset="-128"/>
            </a:endParaRPr>
          </a:p>
        </p:txBody>
      </p:sp>
      <p:pic>
        <p:nvPicPr>
          <p:cNvPr id="1030" name="Picture 13" descr="UOM-Rev3D_H_sm"/>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03200" y="107951"/>
            <a:ext cx="31496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 name="Line 14"/>
          <p:cNvSpPr>
            <a:spLocks noChangeShapeType="1"/>
          </p:cNvSpPr>
          <p:nvPr userDrawn="1"/>
        </p:nvSpPr>
        <p:spPr bwMode="auto">
          <a:xfrm>
            <a:off x="0" y="6400800"/>
            <a:ext cx="12192000" cy="0"/>
          </a:xfrm>
          <a:prstGeom prst="line">
            <a:avLst/>
          </a:prstGeom>
          <a:noFill/>
          <a:ln w="9525">
            <a:solidFill>
              <a:srgbClr val="003368"/>
            </a:solidFill>
            <a:round/>
            <a:headEnd/>
            <a:tailEnd/>
          </a:ln>
        </p:spPr>
        <p:txBody>
          <a:bodyPr wrap="none" anchor="ctr"/>
          <a:lstStyle/>
          <a:p>
            <a:pPr eaLnBrk="0" hangingPunct="0">
              <a:defRPr/>
            </a:pPr>
            <a:endParaRPr lang="en-AU">
              <a:solidFill>
                <a:srgbClr val="000000"/>
              </a:solidFill>
              <a:latin typeface="Arial" charset="0"/>
              <a:ea typeface="ＭＳ Ｐゴシック" pitchFamily="48" charset="-128"/>
            </a:endParaRPr>
          </a:p>
        </p:txBody>
      </p:sp>
      <p:sp>
        <p:nvSpPr>
          <p:cNvPr id="1040" name="Rectangle 16"/>
          <p:cNvSpPr>
            <a:spLocks noChangeArrowheads="1"/>
          </p:cNvSpPr>
          <p:nvPr userDrawn="1"/>
        </p:nvSpPr>
        <p:spPr bwMode="auto">
          <a:xfrm>
            <a:off x="0" y="838200"/>
            <a:ext cx="12192000" cy="76200"/>
          </a:xfrm>
          <a:prstGeom prst="rect">
            <a:avLst/>
          </a:prstGeom>
          <a:solidFill>
            <a:srgbClr val="759FB8"/>
          </a:solidFill>
          <a:ln>
            <a:noFill/>
          </a:ln>
          <a:effectLst>
            <a:outerShdw blurRad="63500" algn="ctr" rotWithShape="0">
              <a:srgbClr val="000000">
                <a:alpha val="4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0" hangingPunct="0"/>
            <a:endParaRPr lang="en-AU" altLang="x-none">
              <a:solidFill>
                <a:srgbClr val="000000"/>
              </a:solidFill>
            </a:endParaRPr>
          </a:p>
        </p:txBody>
      </p:sp>
      <p:sp>
        <p:nvSpPr>
          <p:cNvPr id="1033" name="Rectangle 18"/>
          <p:cNvSpPr>
            <a:spLocks noGrp="1" noChangeArrowheads="1"/>
          </p:cNvSpPr>
          <p:nvPr>
            <p:ph type="title"/>
          </p:nvPr>
        </p:nvSpPr>
        <p:spPr bwMode="auto">
          <a:xfrm>
            <a:off x="3962400" y="76200"/>
            <a:ext cx="7721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2" name="Rectangle 19"/>
          <p:cNvSpPr>
            <a:spLocks noGrp="1" noChangeArrowheads="1"/>
          </p:cNvSpPr>
          <p:nvPr>
            <p:ph type="body" idx="1"/>
          </p:nvPr>
        </p:nvSpPr>
        <p:spPr bwMode="auto">
          <a:xfrm>
            <a:off x="914400" y="1219200"/>
            <a:ext cx="103632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Tree>
    <p:extLst>
      <p:ext uri="{BB962C8B-B14F-4D97-AF65-F5344CB8AC3E}">
        <p14:creationId xmlns:p14="http://schemas.microsoft.com/office/powerpoint/2010/main" val="2986066589"/>
      </p:ext>
    </p:extLst>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Lst>
  <p:txStyles>
    <p:titleStyle>
      <a:lvl1pPr algn="l" rtl="0" eaLnBrk="0" fontAlgn="base" hangingPunct="0">
        <a:spcBef>
          <a:spcPct val="0"/>
        </a:spcBef>
        <a:spcAft>
          <a:spcPct val="0"/>
        </a:spcAft>
        <a:defRPr sz="2000" b="1">
          <a:solidFill>
            <a:schemeClr val="bg1"/>
          </a:solidFill>
          <a:latin typeface="+mj-lt"/>
          <a:ea typeface="+mj-ea"/>
          <a:cs typeface="+mj-cs"/>
        </a:defRPr>
      </a:lvl1pPr>
      <a:lvl2pPr algn="l" rtl="0" eaLnBrk="0" fontAlgn="base" hangingPunct="0">
        <a:spcBef>
          <a:spcPct val="0"/>
        </a:spcBef>
        <a:spcAft>
          <a:spcPct val="0"/>
        </a:spcAft>
        <a:defRPr sz="2000" b="1">
          <a:solidFill>
            <a:schemeClr val="bg1"/>
          </a:solidFill>
          <a:latin typeface="Arial" charset="0"/>
          <a:ea typeface="ＭＳ Ｐゴシック" pitchFamily="48" charset="-128"/>
        </a:defRPr>
      </a:lvl2pPr>
      <a:lvl3pPr algn="l" rtl="0" eaLnBrk="0" fontAlgn="base" hangingPunct="0">
        <a:spcBef>
          <a:spcPct val="0"/>
        </a:spcBef>
        <a:spcAft>
          <a:spcPct val="0"/>
        </a:spcAft>
        <a:defRPr sz="2000" b="1">
          <a:solidFill>
            <a:schemeClr val="bg1"/>
          </a:solidFill>
          <a:latin typeface="Arial" charset="0"/>
          <a:ea typeface="ＭＳ Ｐゴシック" pitchFamily="48" charset="-128"/>
        </a:defRPr>
      </a:lvl3pPr>
      <a:lvl4pPr algn="l" rtl="0" eaLnBrk="0" fontAlgn="base" hangingPunct="0">
        <a:spcBef>
          <a:spcPct val="0"/>
        </a:spcBef>
        <a:spcAft>
          <a:spcPct val="0"/>
        </a:spcAft>
        <a:defRPr sz="2000" b="1">
          <a:solidFill>
            <a:schemeClr val="bg1"/>
          </a:solidFill>
          <a:latin typeface="Arial" charset="0"/>
          <a:ea typeface="ＭＳ Ｐゴシック" pitchFamily="48" charset="-128"/>
        </a:defRPr>
      </a:lvl4pPr>
      <a:lvl5pPr algn="l" rtl="0" eaLnBrk="0" fontAlgn="base" hangingPunct="0">
        <a:spcBef>
          <a:spcPct val="0"/>
        </a:spcBef>
        <a:spcAft>
          <a:spcPct val="0"/>
        </a:spcAft>
        <a:defRPr sz="2000" b="1">
          <a:solidFill>
            <a:schemeClr val="bg1"/>
          </a:solidFill>
          <a:latin typeface="Arial" charset="0"/>
          <a:ea typeface="ＭＳ Ｐゴシック" pitchFamily="48" charset="-128"/>
        </a:defRPr>
      </a:lvl5pPr>
      <a:lvl6pPr marL="457200" algn="l" rtl="0" fontAlgn="base">
        <a:spcBef>
          <a:spcPct val="0"/>
        </a:spcBef>
        <a:spcAft>
          <a:spcPct val="0"/>
        </a:spcAft>
        <a:defRPr sz="2000" b="1">
          <a:solidFill>
            <a:schemeClr val="bg1"/>
          </a:solidFill>
          <a:latin typeface="Arial" charset="0"/>
          <a:ea typeface="ＭＳ Ｐゴシック" pitchFamily="48" charset="-128"/>
        </a:defRPr>
      </a:lvl6pPr>
      <a:lvl7pPr marL="914400" algn="l" rtl="0" fontAlgn="base">
        <a:spcBef>
          <a:spcPct val="0"/>
        </a:spcBef>
        <a:spcAft>
          <a:spcPct val="0"/>
        </a:spcAft>
        <a:defRPr sz="2000" b="1">
          <a:solidFill>
            <a:schemeClr val="bg1"/>
          </a:solidFill>
          <a:latin typeface="Arial" charset="0"/>
          <a:ea typeface="ＭＳ Ｐゴシック" pitchFamily="48" charset="-128"/>
        </a:defRPr>
      </a:lvl7pPr>
      <a:lvl8pPr marL="1371600" algn="l" rtl="0" fontAlgn="base">
        <a:spcBef>
          <a:spcPct val="0"/>
        </a:spcBef>
        <a:spcAft>
          <a:spcPct val="0"/>
        </a:spcAft>
        <a:defRPr sz="2000" b="1">
          <a:solidFill>
            <a:schemeClr val="bg1"/>
          </a:solidFill>
          <a:latin typeface="Arial" charset="0"/>
          <a:ea typeface="ＭＳ Ｐゴシック" pitchFamily="48" charset="-128"/>
        </a:defRPr>
      </a:lvl8pPr>
      <a:lvl9pPr marL="1828800" algn="l" rtl="0" fontAlgn="base">
        <a:spcBef>
          <a:spcPct val="0"/>
        </a:spcBef>
        <a:spcAft>
          <a:spcPct val="0"/>
        </a:spcAft>
        <a:defRPr sz="2000" b="1">
          <a:solidFill>
            <a:schemeClr val="bg1"/>
          </a:solidFill>
          <a:latin typeface="Arial" charset="0"/>
          <a:ea typeface="ＭＳ Ｐゴシック" pitchFamily="4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hyperlink" Target="http://libraryguides.vu.edu.au/apa-referencing" TargetMode="External"/><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hyperlink" Target="http://idahot.org.au/" TargetMode="External"/><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8" Type="http://schemas.openxmlformats.org/officeDocument/2006/relationships/hyperlink" Target="http://alga.org.au/" TargetMode="External"/><Relationship Id="rId3" Type="http://schemas.openxmlformats.org/officeDocument/2006/relationships/hyperlink" Target="http://www.ala.org/glbtrt/sites/ala.org.glbtrt/files/content/professionaltools/160309-glbtrt-open-to-all-toolkit-online.pdf" TargetMode="External"/><Relationship Id="rId7" Type="http://schemas.openxmlformats.org/officeDocument/2006/relationships/hyperlink" Target="http://socialjusticelibrarians.pbworks.com/w/page/112578373/Academic%20Librarians%20and%20Social%20Justice%20LIST" TargetMode="External"/><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hyperlink" Target="http://www.inthelibrarywiththeleadpipe.org/2012/out-of-the-library-and-into-the-wild/" TargetMode="External"/><Relationship Id="rId11" Type="http://schemas.openxmlformats.org/officeDocument/2006/relationships/hyperlink" Target="http://www.seapn.org.uk/" TargetMode="External"/><Relationship Id="rId5" Type="http://schemas.openxmlformats.org/officeDocument/2006/relationships/hyperlink" Target="http://poesygalore.blogspot.com.au/2010/10/being-visibly-queer-friendly-please.html" TargetMode="External"/><Relationship Id="rId10" Type="http://schemas.openxmlformats.org/officeDocument/2006/relationships/hyperlink" Target="http://www.uwo.ca/pridelib/" TargetMode="External"/><Relationship Id="rId4" Type="http://schemas.openxmlformats.org/officeDocument/2006/relationships/hyperlink" Target="http://www.inthelibrarywiththeleadpipe.org/2016/considering-outreach-assessment-strategies-sample-scenarios-and-a-call-to-action" TargetMode="External"/><Relationship Id="rId9" Type="http://schemas.openxmlformats.org/officeDocument/2006/relationships/hyperlink" Target="https://alianewgrads.wordpress.com/new-generation-advisory-committee/auslibcha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hyperlink" Target="mailto:c.ohanlon@latrobe.edu.au" TargetMode="External"/><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6.xml"/><Relationship Id="rId1" Type="http://schemas.openxmlformats.org/officeDocument/2006/relationships/vmlDrawing" Target="../drawings/vmlDrawing1.vml"/><Relationship Id="rId4" Type="http://schemas.openxmlformats.org/officeDocument/2006/relationships/image" Target="../media/image32.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6.xml"/><Relationship Id="rId1" Type="http://schemas.openxmlformats.org/officeDocument/2006/relationships/vmlDrawing" Target="../drawings/vmlDrawing2.vml"/><Relationship Id="rId4" Type="http://schemas.openxmlformats.org/officeDocument/2006/relationships/image" Target="../media/image33.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6.xml"/><Relationship Id="rId1" Type="http://schemas.openxmlformats.org/officeDocument/2006/relationships/vmlDrawing" Target="../drawings/vmlDrawing3.vml"/><Relationship Id="rId4" Type="http://schemas.openxmlformats.org/officeDocument/2006/relationships/image" Target="../media/image34.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6.xml"/><Relationship Id="rId1" Type="http://schemas.openxmlformats.org/officeDocument/2006/relationships/vmlDrawing" Target="../drawings/vmlDrawing4.vml"/><Relationship Id="rId4" Type="http://schemas.openxmlformats.org/officeDocument/2006/relationships/image" Target="../media/image35.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6.xml"/><Relationship Id="rId1" Type="http://schemas.openxmlformats.org/officeDocument/2006/relationships/vmlDrawing" Target="../drawings/vmlDrawing5.vml"/><Relationship Id="rId4" Type="http://schemas.openxmlformats.org/officeDocument/2006/relationships/image" Target="../media/image3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2.xml"/><Relationship Id="rId1" Type="http://schemas.openxmlformats.org/officeDocument/2006/relationships/slideLayout" Target="../slideLayouts/slideLayout26.xml"/><Relationship Id="rId5" Type="http://schemas.openxmlformats.org/officeDocument/2006/relationships/hyperlink" Target="https://creativecommons.org/licenses/by/2.0/" TargetMode="External"/><Relationship Id="rId4" Type="http://schemas.openxmlformats.org/officeDocument/2006/relationships/hyperlink" Target="https://www.flickr.com/photos/20401442@N08/15374510904/in/photolist-pqAosd"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39.jpg"/></Relationships>
</file>

<file path=ppt/slides/_rels/slide35.xml.rels><?xml version="1.0" encoding="UTF-8" standalone="yes"?>
<Relationships xmlns="http://schemas.openxmlformats.org/package/2006/relationships"><Relationship Id="rId3" Type="http://schemas.openxmlformats.org/officeDocument/2006/relationships/hyperlink" Target="http://www.adcet.edu.au/" TargetMode="External"/><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hyperlink" Target="https://www.visionaustralia.org/business-and-professionals/digital-access-consulting" TargetMode="External"/><Relationship Id="rId5" Type="http://schemas.openxmlformats.org/officeDocument/2006/relationships/hyperlink" Target="http://www.inthelibrarywiththeleadpipe.org/2016/accessibility/" TargetMode="External"/><Relationship Id="rId4" Type="http://schemas.openxmlformats.org/officeDocument/2006/relationships/hyperlink" Target="http://www.austlii.edu.au/au/legis/cth/consol_act/dda1992264/index.html#s4"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5.xml"/><Relationship Id="rId5" Type="http://schemas.openxmlformats.org/officeDocument/2006/relationships/image" Target="../media/image45.png"/><Relationship Id="rId4" Type="http://schemas.openxmlformats.org/officeDocument/2006/relationships/chart" Target="../charts/chart1.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6.jpeg"/><Relationship Id="rId1" Type="http://schemas.openxmlformats.org/officeDocument/2006/relationships/slideLayout" Target="../slideLayouts/slideLayout25.xml"/><Relationship Id="rId6" Type="http://schemas.openxmlformats.org/officeDocument/2006/relationships/image" Target="../media/image47.png"/><Relationship Id="rId5" Type="http://schemas.openxmlformats.org/officeDocument/2006/relationships/chart" Target="../charts/chart2.xml"/><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8.png"/><Relationship Id="rId1" Type="http://schemas.openxmlformats.org/officeDocument/2006/relationships/slideLayout" Target="../slideLayouts/slideLayout25.xml"/><Relationship Id="rId6" Type="http://schemas.openxmlformats.org/officeDocument/2006/relationships/image" Target="../media/image49.png"/><Relationship Id="rId5" Type="http://schemas.openxmlformats.org/officeDocument/2006/relationships/chart" Target="../charts/chart3.xm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0.png"/><Relationship Id="rId1" Type="http://schemas.openxmlformats.org/officeDocument/2006/relationships/slideLayout" Target="../slideLayouts/slideLayout25.xml"/><Relationship Id="rId5" Type="http://schemas.openxmlformats.org/officeDocument/2006/relationships/image" Target="../media/image51.png"/><Relationship Id="rId4" Type="http://schemas.openxmlformats.org/officeDocument/2006/relationships/image" Target="../media/image4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8.xml"/><Relationship Id="rId6" Type="http://schemas.openxmlformats.org/officeDocument/2006/relationships/hyperlink" Target="http://www.flaticon.com/" TargetMode="External"/><Relationship Id="rId5" Type="http://schemas.openxmlformats.org/officeDocument/2006/relationships/hyperlink" Target="http://www.freepik.com/" TargetMode="Externa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hyperlink" Target="http://charlcie.blogspot.com.au/2012/05/two-steps-forward-one-step-back.html" TargetMode="External"/><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hyperlink" Target="http://prezi.com/hzfh13ylg07r/?utm_campaign=share&amp;utm_medium=copy&amp;rc=ex0share" TargetMode="Externa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7000"/>
            <a:ext cx="12192000" cy="4064000"/>
          </a:xfrm>
          <a:prstGeom prst="rect">
            <a:avLst/>
          </a:prstGeom>
        </p:spPr>
      </p:pic>
    </p:spTree>
    <p:extLst>
      <p:ext uri="{BB962C8B-B14F-4D97-AF65-F5344CB8AC3E}">
        <p14:creationId xmlns:p14="http://schemas.microsoft.com/office/powerpoint/2010/main" val="13328900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dirty="0" smtClean="0"/>
              <a:t>Why student </a:t>
            </a:r>
            <a:r>
              <a:rPr lang="en-AU" b="1" dirty="0" smtClean="0"/>
              <a:t>e-book education was </a:t>
            </a:r>
            <a:r>
              <a:rPr lang="en-AU" b="1" dirty="0"/>
              <a:t>developed?</a:t>
            </a:r>
            <a:r>
              <a:rPr lang="en-AU" dirty="0"/>
              <a:t/>
            </a:r>
            <a:br>
              <a:rPr lang="en-AU" dirty="0"/>
            </a:br>
            <a:endParaRPr lang="en-AU" dirty="0">
              <a:solidFill>
                <a:srgbClr val="FF0000"/>
              </a:solidFill>
            </a:endParaRPr>
          </a:p>
        </p:txBody>
      </p:sp>
      <p:sp>
        <p:nvSpPr>
          <p:cNvPr id="5" name="Content Placeholder 4"/>
          <p:cNvSpPr>
            <a:spLocks noGrp="1"/>
          </p:cNvSpPr>
          <p:nvPr>
            <p:ph sz="half" idx="1"/>
          </p:nvPr>
        </p:nvSpPr>
        <p:spPr>
          <a:xfrm>
            <a:off x="609600" y="1412777"/>
            <a:ext cx="5486400" cy="4713387"/>
          </a:xfrm>
        </p:spPr>
        <p:txBody>
          <a:bodyPr>
            <a:normAutofit fontScale="92500" lnSpcReduction="10000"/>
          </a:bodyPr>
          <a:lstStyle/>
          <a:p>
            <a:pPr marL="0" indent="0">
              <a:buNone/>
            </a:pPr>
            <a:endParaRPr lang="en-AU" b="1" dirty="0" smtClean="0"/>
          </a:p>
          <a:p>
            <a:pPr marL="0" indent="0">
              <a:buNone/>
            </a:pPr>
            <a:r>
              <a:rPr lang="en-AU" sz="3200" b="1" dirty="0" smtClean="0"/>
              <a:t>	</a:t>
            </a:r>
          </a:p>
          <a:p>
            <a:pPr marL="0" indent="0">
              <a:buNone/>
            </a:pPr>
            <a:endParaRPr lang="en-AU" sz="3200" b="1" dirty="0"/>
          </a:p>
          <a:p>
            <a:pPr marL="0" indent="0">
              <a:buNone/>
            </a:pPr>
            <a:endParaRPr lang="en-AU" sz="3200" b="1" dirty="0" smtClean="0"/>
          </a:p>
          <a:p>
            <a:pPr marL="0" indent="0">
              <a:buNone/>
            </a:pPr>
            <a:endParaRPr lang="en-AU" sz="3200" b="1" dirty="0" smtClean="0"/>
          </a:p>
          <a:p>
            <a:pPr marL="0" indent="0">
              <a:buNone/>
            </a:pPr>
            <a:endParaRPr lang="en-AU" sz="3200" b="1" dirty="0"/>
          </a:p>
          <a:p>
            <a:pPr marL="0" indent="0">
              <a:buNone/>
            </a:pPr>
            <a:endParaRPr lang="en-AU" sz="3200" b="1" dirty="0" smtClean="0"/>
          </a:p>
          <a:p>
            <a:endParaRPr lang="en-AU" b="1" dirty="0" smtClean="0"/>
          </a:p>
          <a:p>
            <a:pPr marL="0" indent="0">
              <a:buNone/>
            </a:pPr>
            <a:endParaRPr lang="en-AU" b="1" dirty="0" smtClean="0"/>
          </a:p>
          <a:p>
            <a:pPr marL="0" indent="0">
              <a:buNone/>
            </a:pPr>
            <a:r>
              <a:rPr lang="en-AU" b="1" dirty="0" smtClean="0"/>
              <a:t> </a:t>
            </a:r>
            <a:endParaRPr lang="en-AU" b="1" dirty="0"/>
          </a:p>
        </p:txBody>
      </p:sp>
      <p:sp>
        <p:nvSpPr>
          <p:cNvPr id="3" name="Content Placeholder 2"/>
          <p:cNvSpPr>
            <a:spLocks noGrp="1"/>
          </p:cNvSpPr>
          <p:nvPr>
            <p:ph sz="half" idx="2"/>
          </p:nvPr>
        </p:nvSpPr>
        <p:spPr>
          <a:xfrm>
            <a:off x="6576053" y="1600201"/>
            <a:ext cx="5006347" cy="4525963"/>
          </a:xfrm>
        </p:spPr>
        <p:txBody>
          <a:bodyPr>
            <a:normAutofit fontScale="92500" lnSpcReduction="10000"/>
          </a:bodyPr>
          <a:lstStyle/>
          <a:p>
            <a:endParaRPr lang="en-AU" dirty="0" smtClean="0"/>
          </a:p>
          <a:p>
            <a:endParaRPr lang="en-AU" dirty="0"/>
          </a:p>
          <a:p>
            <a:endParaRPr lang="en-AU" dirty="0" smtClean="0"/>
          </a:p>
          <a:p>
            <a:endParaRPr lang="en-AU" dirty="0"/>
          </a:p>
          <a:p>
            <a:endParaRPr lang="en-AU" dirty="0" smtClean="0"/>
          </a:p>
          <a:p>
            <a:endParaRPr lang="en-AU" dirty="0" smtClean="0"/>
          </a:p>
          <a:p>
            <a:endParaRPr lang="en-AU" dirty="0"/>
          </a:p>
          <a:p>
            <a:pPr marL="0" indent="0">
              <a:buNone/>
            </a:pPr>
            <a:r>
              <a:rPr lang="en-AU" b="1" dirty="0" smtClean="0"/>
              <a:t>Library’s </a:t>
            </a:r>
            <a:r>
              <a:rPr lang="en-AU" b="1" dirty="0"/>
              <a:t>preference to purchase e-books</a:t>
            </a:r>
          </a:p>
          <a:p>
            <a:endParaRPr lang="en-AU" dirty="0"/>
          </a:p>
        </p:txBody>
      </p:sp>
      <p:pic>
        <p:nvPicPr>
          <p:cNvPr id="1026" name="Picture 2" descr="C:\Users\e5017658\AppData\Local\Microsoft\Windows\Temporary Internet Files\Content.IE5\3F0ZGEXS\Survey-Icon[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1958" y="1099586"/>
            <a:ext cx="3360373" cy="26620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e5017658\AppData\Local\Microsoft\Windows\Temporary Internet Files\Content.IE5\COV9IMG6\ebook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6008" y="3897052"/>
            <a:ext cx="4416491" cy="24842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1425" y="6381328"/>
            <a:ext cx="184731" cy="461665"/>
          </a:xfrm>
          <a:prstGeom prst="rect">
            <a:avLst/>
          </a:prstGeom>
          <a:noFill/>
        </p:spPr>
        <p:txBody>
          <a:bodyPr wrap="none" rtlCol="0">
            <a:spAutoFit/>
          </a:bodyPr>
          <a:lstStyle/>
          <a:p>
            <a:endParaRPr lang="en-AU" dirty="0"/>
          </a:p>
        </p:txBody>
      </p:sp>
      <p:sp>
        <p:nvSpPr>
          <p:cNvPr id="8" name="Rectangle 7"/>
          <p:cNvSpPr/>
          <p:nvPr/>
        </p:nvSpPr>
        <p:spPr>
          <a:xfrm>
            <a:off x="1391477" y="1701135"/>
            <a:ext cx="4032448" cy="954107"/>
          </a:xfrm>
          <a:prstGeom prst="rect">
            <a:avLst/>
          </a:prstGeom>
        </p:spPr>
        <p:txBody>
          <a:bodyPr wrap="square">
            <a:spAutoFit/>
          </a:bodyPr>
          <a:lstStyle/>
          <a:p>
            <a:r>
              <a:rPr lang="en-AU" sz="2800" b="1" dirty="0"/>
              <a:t>In response to a </a:t>
            </a:r>
            <a:r>
              <a:rPr lang="en-AU" sz="2800" b="1" dirty="0" smtClean="0"/>
              <a:t>Library </a:t>
            </a:r>
            <a:r>
              <a:rPr lang="en-AU" sz="2800" b="1" dirty="0"/>
              <a:t>survey</a:t>
            </a:r>
          </a:p>
        </p:txBody>
      </p:sp>
    </p:spTree>
    <p:extLst>
      <p:ext uri="{BB962C8B-B14F-4D97-AF65-F5344CB8AC3E}">
        <p14:creationId xmlns:p14="http://schemas.microsoft.com/office/powerpoint/2010/main" val="17522070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05611" y="404664"/>
            <a:ext cx="10972800" cy="1143000"/>
          </a:xfrm>
        </p:spPr>
        <p:txBody>
          <a:bodyPr>
            <a:normAutofit fontScale="90000"/>
          </a:bodyPr>
          <a:lstStyle/>
          <a:p>
            <a:r>
              <a:rPr lang="en-AU" dirty="0"/>
              <a:t>How </a:t>
            </a:r>
            <a:r>
              <a:rPr lang="en-AU" b="1" dirty="0"/>
              <a:t>it was done?</a:t>
            </a:r>
            <a:r>
              <a:rPr lang="en-AU" dirty="0"/>
              <a:t/>
            </a:r>
            <a:br>
              <a:rPr lang="en-AU" dirty="0"/>
            </a:br>
            <a:endParaRPr lang="en-AU" dirty="0"/>
          </a:p>
        </p:txBody>
      </p:sp>
      <p:sp>
        <p:nvSpPr>
          <p:cNvPr id="3" name="Content Placeholder 2"/>
          <p:cNvSpPr>
            <a:spLocks noGrp="1"/>
          </p:cNvSpPr>
          <p:nvPr>
            <p:ph sz="half" idx="1"/>
          </p:nvPr>
        </p:nvSpPr>
        <p:spPr/>
        <p:txBody>
          <a:bodyPr/>
          <a:lstStyle/>
          <a:p>
            <a:r>
              <a:rPr lang="en-AU" sz="2800" dirty="0"/>
              <a:t>Face-to-face delivery</a:t>
            </a:r>
          </a:p>
          <a:p>
            <a:pPr lvl="1">
              <a:buFont typeface="Courier New" panose="02070309020205020404" pitchFamily="49" charset="0"/>
              <a:buChar char="o"/>
            </a:pPr>
            <a:r>
              <a:rPr lang="en-AU" sz="2400" dirty="0"/>
              <a:t>Short 20 – 30 minute sessions </a:t>
            </a:r>
          </a:p>
          <a:p>
            <a:pPr lvl="1">
              <a:buFont typeface="Courier New" panose="02070309020205020404" pitchFamily="49" charset="0"/>
              <a:buChar char="o"/>
            </a:pPr>
            <a:r>
              <a:rPr lang="en-AU" sz="2400" dirty="0"/>
              <a:t>Advanced session (2016)</a:t>
            </a:r>
          </a:p>
          <a:p>
            <a:pPr lvl="1"/>
            <a:endParaRPr lang="en-AU" b="1" dirty="0"/>
          </a:p>
          <a:p>
            <a:pPr lvl="1"/>
            <a:endParaRPr lang="en-AU" b="1" dirty="0"/>
          </a:p>
          <a:p>
            <a:r>
              <a:rPr lang="en-AU" sz="2800" dirty="0"/>
              <a:t>Resources created to support learning</a:t>
            </a:r>
          </a:p>
          <a:p>
            <a:pPr lvl="1">
              <a:buFont typeface="Courier New" panose="02070309020205020404" pitchFamily="49" charset="0"/>
              <a:buChar char="o"/>
            </a:pPr>
            <a:r>
              <a:rPr lang="en-AU" sz="2400" dirty="0"/>
              <a:t>Videos</a:t>
            </a:r>
          </a:p>
          <a:p>
            <a:pPr lvl="1">
              <a:buFont typeface="Courier New" panose="02070309020205020404" pitchFamily="49" charset="0"/>
              <a:buChar char="o"/>
            </a:pPr>
            <a:r>
              <a:rPr lang="en-AU" sz="2400" dirty="0"/>
              <a:t>Handouts</a:t>
            </a:r>
          </a:p>
          <a:p>
            <a:endParaRPr lang="en-AU" dirty="0"/>
          </a:p>
        </p:txBody>
      </p:sp>
      <p:sp>
        <p:nvSpPr>
          <p:cNvPr id="7" name="Content Placeholder 4"/>
          <p:cNvSpPr txBox="1">
            <a:spLocks/>
          </p:cNvSpPr>
          <p:nvPr/>
        </p:nvSpPr>
        <p:spPr>
          <a:xfrm>
            <a:off x="335360" y="1175792"/>
            <a:ext cx="11713301" cy="460012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AU" sz="2400" b="1" dirty="0" smtClean="0"/>
          </a:p>
        </p:txBody>
      </p:sp>
      <p:pic>
        <p:nvPicPr>
          <p:cNvPr id="11"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480043" y="3498330"/>
            <a:ext cx="4709957" cy="2616643"/>
          </a:xfrm>
          <a:prstGeom prst="rect">
            <a:avLst/>
          </a:prstGeom>
          <a:noFill/>
          <a:ln w="38100">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490356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7381" y="394612"/>
            <a:ext cx="10972800" cy="946156"/>
          </a:xfrm>
        </p:spPr>
        <p:txBody>
          <a:bodyPr/>
          <a:lstStyle/>
          <a:p>
            <a:r>
              <a:rPr lang="en-AU" dirty="0"/>
              <a:t>Evaluation of the program</a:t>
            </a:r>
          </a:p>
        </p:txBody>
      </p:sp>
      <p:sp>
        <p:nvSpPr>
          <p:cNvPr id="7" name="Content Placeholder 4"/>
          <p:cNvSpPr txBox="1">
            <a:spLocks/>
          </p:cNvSpPr>
          <p:nvPr/>
        </p:nvSpPr>
        <p:spPr>
          <a:xfrm>
            <a:off x="335360" y="1175792"/>
            <a:ext cx="11713301" cy="460012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AU" sz="2400" b="1" dirty="0" smtClean="0"/>
          </a:p>
        </p:txBody>
      </p:sp>
      <p:graphicFrame>
        <p:nvGraphicFramePr>
          <p:cNvPr id="14" name="Table 13"/>
          <p:cNvGraphicFramePr>
            <a:graphicFrameLocks noGrp="1"/>
          </p:cNvGraphicFramePr>
          <p:nvPr>
            <p:extLst>
              <p:ext uri="{D42A27DB-BD31-4B8C-83A1-F6EECF244321}">
                <p14:modId xmlns:p14="http://schemas.microsoft.com/office/powerpoint/2010/main" val="314497480"/>
              </p:ext>
            </p:extLst>
          </p:nvPr>
        </p:nvGraphicFramePr>
        <p:xfrm>
          <a:off x="661277" y="4221088"/>
          <a:ext cx="5472608" cy="1463040"/>
        </p:xfrm>
        <a:graphic>
          <a:graphicData uri="http://schemas.openxmlformats.org/drawingml/2006/table">
            <a:tbl>
              <a:tblPr firstRow="1" bandRow="1">
                <a:tableStyleId>{073A0DAA-6AF3-43AB-8588-CEC1D06C72B9}</a:tableStyleId>
              </a:tblPr>
              <a:tblGrid>
                <a:gridCol w="2736304"/>
                <a:gridCol w="2736304"/>
              </a:tblGrid>
              <a:tr h="149736">
                <a:tc>
                  <a:txBody>
                    <a:bodyPr/>
                    <a:lstStyle/>
                    <a:p>
                      <a:r>
                        <a:rPr lang="en-AU" dirty="0" smtClean="0"/>
                        <a:t>Year/Semester</a:t>
                      </a:r>
                      <a:endParaRPr lang="en-AU" dirty="0"/>
                    </a:p>
                  </a:txBody>
                  <a:tcPr marL="121920" marR="121920">
                    <a:solidFill>
                      <a:srgbClr val="0070C0"/>
                    </a:solidFill>
                  </a:tcPr>
                </a:tc>
                <a:tc>
                  <a:txBody>
                    <a:bodyPr/>
                    <a:lstStyle/>
                    <a:p>
                      <a:r>
                        <a:rPr lang="en-AU" dirty="0" smtClean="0"/>
                        <a:t>Attendance</a:t>
                      </a:r>
                      <a:endParaRPr lang="en-AU" dirty="0"/>
                    </a:p>
                  </a:txBody>
                  <a:tcPr marL="121920" marR="121920">
                    <a:solidFill>
                      <a:srgbClr val="0070C0"/>
                    </a:solidFill>
                  </a:tcPr>
                </a:tc>
              </a:tr>
              <a:tr h="326008">
                <a:tc>
                  <a:txBody>
                    <a:bodyPr/>
                    <a:lstStyle/>
                    <a:p>
                      <a:r>
                        <a:rPr lang="en-AU" dirty="0" smtClean="0"/>
                        <a:t>2014</a:t>
                      </a:r>
                      <a:endParaRPr lang="en-AU" dirty="0"/>
                    </a:p>
                  </a:txBody>
                  <a:tcPr marL="121920" marR="121920"/>
                </a:tc>
                <a:tc>
                  <a:txBody>
                    <a:bodyPr/>
                    <a:lstStyle/>
                    <a:p>
                      <a:r>
                        <a:rPr lang="en-AU" dirty="0" smtClean="0"/>
                        <a:t>60</a:t>
                      </a:r>
                      <a:endParaRPr lang="en-AU" dirty="0"/>
                    </a:p>
                  </a:txBody>
                  <a:tcPr marL="121920" marR="121920"/>
                </a:tc>
              </a:tr>
              <a:tr h="326008">
                <a:tc>
                  <a:txBody>
                    <a:bodyPr/>
                    <a:lstStyle/>
                    <a:p>
                      <a:r>
                        <a:rPr lang="en-AU" dirty="0" smtClean="0"/>
                        <a:t>2015</a:t>
                      </a:r>
                      <a:endParaRPr lang="en-AU" dirty="0"/>
                    </a:p>
                  </a:txBody>
                  <a:tcPr marL="121920" marR="121920"/>
                </a:tc>
                <a:tc>
                  <a:txBody>
                    <a:bodyPr/>
                    <a:lstStyle/>
                    <a:p>
                      <a:r>
                        <a:rPr lang="en-AU" dirty="0" smtClean="0"/>
                        <a:t>129</a:t>
                      </a:r>
                      <a:endParaRPr lang="en-AU" dirty="0"/>
                    </a:p>
                  </a:txBody>
                  <a:tcPr marL="121920" marR="121920"/>
                </a:tc>
              </a:tr>
              <a:tr h="326008">
                <a:tc>
                  <a:txBody>
                    <a:bodyPr/>
                    <a:lstStyle/>
                    <a:p>
                      <a:r>
                        <a:rPr lang="en-AU" dirty="0" smtClean="0"/>
                        <a:t>2016</a:t>
                      </a:r>
                      <a:endParaRPr lang="en-AU" dirty="0"/>
                    </a:p>
                  </a:txBody>
                  <a:tcPr marL="121920" marR="121920"/>
                </a:tc>
                <a:tc>
                  <a:txBody>
                    <a:bodyPr/>
                    <a:lstStyle/>
                    <a:p>
                      <a:r>
                        <a:rPr lang="en-AU" dirty="0" smtClean="0"/>
                        <a:t>166</a:t>
                      </a:r>
                      <a:endParaRPr lang="en-AU" dirty="0"/>
                    </a:p>
                  </a:txBody>
                  <a:tcPr marL="121920" marR="121920"/>
                </a:tc>
              </a:tr>
            </a:tbl>
          </a:graphicData>
        </a:graphic>
      </p:graphicFrame>
      <p:sp>
        <p:nvSpPr>
          <p:cNvPr id="17" name="Content Placeholder 5"/>
          <p:cNvSpPr txBox="1">
            <a:spLocks/>
          </p:cNvSpPr>
          <p:nvPr/>
        </p:nvSpPr>
        <p:spPr>
          <a:xfrm>
            <a:off x="6727824" y="1163242"/>
            <a:ext cx="5088565" cy="4766631"/>
          </a:xfrm>
          <a:prstGeom prst="rect">
            <a:avLst/>
          </a:prstGeom>
          <a:solidFill>
            <a:srgbClr val="0070C0"/>
          </a:solidFill>
        </p:spPr>
        <p:txBody>
          <a:bodyPr>
            <a:scene3d>
              <a:camera prst="isometricOffAxis2Left">
                <a:rot lat="1800000" lon="1560000" rev="0"/>
              </a:camera>
              <a:lightRig rig="threePt" dir="t"/>
            </a:scene3d>
            <a:sp3d/>
          </a:bodyPr>
          <a:lstStyle>
            <a:lvl1pPr marL="342900" indent="-342900" algn="l" rtl="0" eaLnBrk="1" fontAlgn="base" hangingPunct="1">
              <a:lnSpc>
                <a:spcPct val="95000"/>
              </a:lnSpc>
              <a:spcBef>
                <a:spcPct val="10000"/>
              </a:spcBef>
              <a:spcAft>
                <a:spcPct val="0"/>
              </a:spcAft>
              <a:buChar char="•"/>
              <a:defRPr sz="2800">
                <a:solidFill>
                  <a:schemeClr val="tx1"/>
                </a:solidFill>
                <a:latin typeface="+mn-lt"/>
                <a:ea typeface="MS PGothic" pitchFamily="34" charset="-128"/>
                <a:cs typeface="ＭＳ Ｐゴシック" charset="-128"/>
              </a:defRPr>
            </a:lvl1pPr>
            <a:lvl2pPr marL="742950" indent="-285750" algn="l" rtl="0" eaLnBrk="1" fontAlgn="base" hangingPunct="1">
              <a:lnSpc>
                <a:spcPct val="90000"/>
              </a:lnSpc>
              <a:spcBef>
                <a:spcPct val="0"/>
              </a:spcBef>
              <a:spcAft>
                <a:spcPct val="0"/>
              </a:spcAft>
              <a:buFont typeface="Arial Narrow" pitchFamily="34" charset="0"/>
              <a:buChar char="•"/>
              <a:defRPr sz="2400">
                <a:solidFill>
                  <a:schemeClr val="tx1"/>
                </a:solidFill>
                <a:latin typeface="+mn-lt"/>
                <a:ea typeface="MS PGothic" pitchFamily="34" charset="-128"/>
              </a:defRPr>
            </a:lvl2pPr>
            <a:lvl3pPr marL="1143000" indent="-228600" algn="l" rtl="0" eaLnBrk="1" fontAlgn="base" hangingPunct="1">
              <a:lnSpc>
                <a:spcPct val="90000"/>
              </a:lnSpc>
              <a:spcBef>
                <a:spcPct val="0"/>
              </a:spcBef>
              <a:spcAft>
                <a:spcPct val="0"/>
              </a:spcAft>
              <a:buChar char="•"/>
              <a:defRPr sz="2000">
                <a:solidFill>
                  <a:schemeClr val="tx1"/>
                </a:solidFill>
                <a:latin typeface="+mn-lt"/>
                <a:ea typeface="MS PGothic" pitchFamily="34" charset="-128"/>
              </a:defRPr>
            </a:lvl3pPr>
            <a:lvl4pPr marL="1600200" indent="-228600" algn="l" rtl="0" eaLnBrk="1" fontAlgn="base" hangingPunct="1">
              <a:lnSpc>
                <a:spcPct val="90000"/>
              </a:lnSpc>
              <a:spcBef>
                <a:spcPct val="0"/>
              </a:spcBef>
              <a:spcAft>
                <a:spcPct val="0"/>
              </a:spcAft>
              <a:buChar char="–"/>
              <a:defRPr sz="1800">
                <a:solidFill>
                  <a:schemeClr val="tx1"/>
                </a:solidFill>
                <a:latin typeface="+mn-lt"/>
                <a:ea typeface="MS PGothic" pitchFamily="34" charset="-128"/>
              </a:defRPr>
            </a:lvl4pPr>
            <a:lvl5pPr marL="2057400" indent="-228600" algn="l" rtl="0" eaLnBrk="1" fontAlgn="base" hangingPunct="1">
              <a:lnSpc>
                <a:spcPct val="90000"/>
              </a:lnSpc>
              <a:spcBef>
                <a:spcPct val="0"/>
              </a:spcBef>
              <a:spcAft>
                <a:spcPct val="0"/>
              </a:spcAft>
              <a:buChar char="»"/>
              <a:defRPr sz="1800">
                <a:solidFill>
                  <a:schemeClr val="tx1"/>
                </a:solidFill>
                <a:latin typeface="+mn-lt"/>
                <a:ea typeface="MS PGothic" pitchFamily="34" charset="-128"/>
              </a:defRPr>
            </a:lvl5pPr>
            <a:lvl6pPr marL="2514600" indent="-228600" algn="l" rtl="0" eaLnBrk="1" fontAlgn="base" hangingPunct="1">
              <a:lnSpc>
                <a:spcPct val="90000"/>
              </a:lnSpc>
              <a:spcBef>
                <a:spcPct val="0"/>
              </a:spcBef>
              <a:spcAft>
                <a:spcPct val="0"/>
              </a:spcAft>
              <a:buChar char="»"/>
              <a:defRPr sz="1800">
                <a:solidFill>
                  <a:schemeClr val="tx1"/>
                </a:solidFill>
                <a:latin typeface="+mn-lt"/>
              </a:defRPr>
            </a:lvl6pPr>
            <a:lvl7pPr marL="2971800" indent="-228600" algn="l" rtl="0" eaLnBrk="1" fontAlgn="base" hangingPunct="1">
              <a:lnSpc>
                <a:spcPct val="90000"/>
              </a:lnSpc>
              <a:spcBef>
                <a:spcPct val="0"/>
              </a:spcBef>
              <a:spcAft>
                <a:spcPct val="0"/>
              </a:spcAft>
              <a:buChar char="»"/>
              <a:defRPr sz="1800">
                <a:solidFill>
                  <a:schemeClr val="tx1"/>
                </a:solidFill>
                <a:latin typeface="+mn-lt"/>
              </a:defRPr>
            </a:lvl7pPr>
            <a:lvl8pPr marL="3429000" indent="-228600" algn="l" rtl="0" eaLnBrk="1" fontAlgn="base" hangingPunct="1">
              <a:lnSpc>
                <a:spcPct val="90000"/>
              </a:lnSpc>
              <a:spcBef>
                <a:spcPct val="0"/>
              </a:spcBef>
              <a:spcAft>
                <a:spcPct val="0"/>
              </a:spcAft>
              <a:buChar char="»"/>
              <a:defRPr sz="1800">
                <a:solidFill>
                  <a:schemeClr val="tx1"/>
                </a:solidFill>
                <a:latin typeface="+mn-lt"/>
              </a:defRPr>
            </a:lvl8pPr>
            <a:lvl9pPr marL="3886200" indent="-228600" algn="l" rtl="0" eaLnBrk="1" fontAlgn="base" hangingPunct="1">
              <a:lnSpc>
                <a:spcPct val="90000"/>
              </a:lnSpc>
              <a:spcBef>
                <a:spcPct val="0"/>
              </a:spcBef>
              <a:spcAft>
                <a:spcPct val="0"/>
              </a:spcAft>
              <a:buChar char="»"/>
              <a:defRPr sz="1800">
                <a:solidFill>
                  <a:schemeClr val="tx1"/>
                </a:solidFill>
                <a:latin typeface="+mn-lt"/>
              </a:defRPr>
            </a:lvl9pPr>
          </a:lstStyle>
          <a:p>
            <a:pPr marL="285750"/>
            <a:endParaRPr lang="en-AU" sz="1600" kern="0" dirty="0" smtClean="0">
              <a:solidFill>
                <a:schemeClr val="bg1"/>
              </a:solidFill>
            </a:endParaRPr>
          </a:p>
          <a:p>
            <a:r>
              <a:rPr lang="en-AU" sz="1600" kern="0" dirty="0" smtClean="0">
                <a:solidFill>
                  <a:schemeClr val="bg1"/>
                </a:solidFill>
              </a:rPr>
              <a:t>Very professional and patient assistance provided</a:t>
            </a:r>
          </a:p>
          <a:p>
            <a:r>
              <a:rPr lang="en-AU" sz="1600" kern="0" dirty="0">
                <a:solidFill>
                  <a:schemeClr val="bg1"/>
                </a:solidFill>
              </a:rPr>
              <a:t>I found it informative, and helpful. much quicker than if </a:t>
            </a:r>
            <a:r>
              <a:rPr lang="en-AU" sz="1600" kern="0" dirty="0" err="1">
                <a:solidFill>
                  <a:schemeClr val="bg1"/>
                </a:solidFill>
              </a:rPr>
              <a:t>i</a:t>
            </a:r>
            <a:r>
              <a:rPr lang="en-AU" sz="1600" kern="0" dirty="0">
                <a:solidFill>
                  <a:schemeClr val="bg1"/>
                </a:solidFill>
              </a:rPr>
              <a:t> had to go and find it out myself. thanks for organising it. much </a:t>
            </a:r>
            <a:r>
              <a:rPr lang="en-AU" sz="1600" kern="0" dirty="0" smtClean="0">
                <a:solidFill>
                  <a:schemeClr val="bg1"/>
                </a:solidFill>
              </a:rPr>
              <a:t>appreciated</a:t>
            </a:r>
          </a:p>
          <a:p>
            <a:r>
              <a:rPr lang="en-AU" sz="1600" kern="0" dirty="0">
                <a:solidFill>
                  <a:schemeClr val="bg1"/>
                </a:solidFill>
              </a:rPr>
              <a:t>Really disappointed with myself that I missed this session! Apologies</a:t>
            </a:r>
            <a:r>
              <a:rPr lang="en-AU" sz="1600" kern="0" dirty="0" smtClean="0">
                <a:solidFill>
                  <a:schemeClr val="bg1"/>
                </a:solidFill>
              </a:rPr>
              <a:t>!</a:t>
            </a:r>
          </a:p>
          <a:p>
            <a:r>
              <a:rPr lang="en-AU" sz="1600" kern="0" dirty="0" smtClean="0">
                <a:solidFill>
                  <a:schemeClr val="bg1"/>
                </a:solidFill>
              </a:rPr>
              <a:t>what was included was what </a:t>
            </a:r>
            <a:r>
              <a:rPr lang="en-AU" sz="1600" kern="0" dirty="0" err="1" smtClean="0">
                <a:solidFill>
                  <a:schemeClr val="bg1"/>
                </a:solidFill>
              </a:rPr>
              <a:t>i</a:t>
            </a:r>
            <a:r>
              <a:rPr lang="en-AU" sz="1600" kern="0" dirty="0" smtClean="0">
                <a:solidFill>
                  <a:schemeClr val="bg1"/>
                </a:solidFill>
              </a:rPr>
              <a:t> was after</a:t>
            </a:r>
          </a:p>
          <a:p>
            <a:r>
              <a:rPr lang="en-AU" sz="1600" kern="0" dirty="0" smtClean="0">
                <a:solidFill>
                  <a:schemeClr val="bg1"/>
                </a:solidFill>
              </a:rPr>
              <a:t>it was a very nice training and I am looking forward to visit the advanced training</a:t>
            </a:r>
          </a:p>
          <a:p>
            <a:r>
              <a:rPr lang="en-AU" sz="1600" kern="0" dirty="0" smtClean="0">
                <a:solidFill>
                  <a:schemeClr val="bg1"/>
                </a:solidFill>
              </a:rPr>
              <a:t>Liked the handout at the end and the YouTube follow up video.</a:t>
            </a:r>
          </a:p>
          <a:p>
            <a:r>
              <a:rPr lang="en-AU" sz="1600" kern="0" dirty="0" smtClean="0">
                <a:solidFill>
                  <a:schemeClr val="bg1"/>
                </a:solidFill>
              </a:rPr>
              <a:t>…It would be EXTREMELY USEFUL if you could provide a table that summarizes all this information so people know what to expect and what is required in each situation and from each provider.</a:t>
            </a:r>
          </a:p>
          <a:p>
            <a:endParaRPr lang="en-AU" kern="0" dirty="0">
              <a:solidFill>
                <a:schemeClr val="bg1"/>
              </a:solidFill>
            </a:endParaRPr>
          </a:p>
        </p:txBody>
      </p:sp>
      <p:sp>
        <p:nvSpPr>
          <p:cNvPr id="9" name="TextBox 8"/>
          <p:cNvSpPr txBox="1"/>
          <p:nvPr/>
        </p:nvSpPr>
        <p:spPr>
          <a:xfrm>
            <a:off x="640227" y="1175793"/>
            <a:ext cx="5514709" cy="3693319"/>
          </a:xfrm>
          <a:prstGeom prst="rect">
            <a:avLst/>
          </a:prstGeom>
          <a:noFill/>
        </p:spPr>
        <p:txBody>
          <a:bodyPr wrap="square" rtlCol="0">
            <a:spAutoFit/>
          </a:bodyPr>
          <a:lstStyle/>
          <a:p>
            <a:r>
              <a:rPr lang="en-AU" sz="2600" dirty="0" smtClean="0"/>
              <a:t>Qualtrics survey tool used</a:t>
            </a:r>
          </a:p>
          <a:p>
            <a:endParaRPr lang="en-AU" sz="2600" dirty="0" smtClean="0"/>
          </a:p>
          <a:p>
            <a:r>
              <a:rPr lang="en-AU" sz="2600" dirty="0" smtClean="0"/>
              <a:t>Well attended in Weeks 1 and 2</a:t>
            </a:r>
          </a:p>
          <a:p>
            <a:endParaRPr lang="en-AU" sz="2600" dirty="0"/>
          </a:p>
          <a:p>
            <a:r>
              <a:rPr lang="en-AU" sz="2600" dirty="0"/>
              <a:t>Mostly positive feedback</a:t>
            </a:r>
          </a:p>
          <a:p>
            <a:endParaRPr lang="en-AU" sz="2600" dirty="0"/>
          </a:p>
          <a:p>
            <a:r>
              <a:rPr lang="en-AU" sz="2600" dirty="0"/>
              <a:t>Increase in attendance</a:t>
            </a:r>
          </a:p>
          <a:p>
            <a:endParaRPr lang="en-AU" sz="2600" dirty="0" smtClean="0"/>
          </a:p>
          <a:p>
            <a:endParaRPr lang="en-AU" sz="2600" dirty="0"/>
          </a:p>
        </p:txBody>
      </p:sp>
    </p:spTree>
    <p:extLst>
      <p:ext uri="{BB962C8B-B14F-4D97-AF65-F5344CB8AC3E}">
        <p14:creationId xmlns:p14="http://schemas.microsoft.com/office/powerpoint/2010/main" val="10022903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Challenges</a:t>
            </a:r>
          </a:p>
        </p:txBody>
      </p:sp>
      <p:sp>
        <p:nvSpPr>
          <p:cNvPr id="2" name="Content Placeholder 1"/>
          <p:cNvSpPr>
            <a:spLocks noGrp="1"/>
          </p:cNvSpPr>
          <p:nvPr>
            <p:ph sz="half" idx="1"/>
          </p:nvPr>
        </p:nvSpPr>
        <p:spPr/>
        <p:txBody>
          <a:bodyPr/>
          <a:lstStyle/>
          <a:p>
            <a:pPr marL="0" indent="0">
              <a:buNone/>
            </a:pPr>
            <a:r>
              <a:rPr lang="en-AU" dirty="0"/>
              <a:t>Short sessions vs extensive content</a:t>
            </a:r>
          </a:p>
          <a:p>
            <a:pPr marL="0" indent="0">
              <a:buNone/>
            </a:pPr>
            <a:endParaRPr lang="en-AU" dirty="0"/>
          </a:p>
          <a:p>
            <a:pPr marL="0" indent="0">
              <a:buNone/>
            </a:pPr>
            <a:r>
              <a:rPr lang="en-AU" dirty="0"/>
              <a:t>Timing and delivery of the session</a:t>
            </a:r>
          </a:p>
          <a:p>
            <a:pPr marL="0" indent="0">
              <a:buNone/>
            </a:pPr>
            <a:endParaRPr lang="en-AU" dirty="0"/>
          </a:p>
          <a:p>
            <a:pPr marL="0" indent="0">
              <a:buNone/>
            </a:pPr>
            <a:r>
              <a:rPr lang="en-AU" dirty="0"/>
              <a:t>Attendance – how to reach out to students</a:t>
            </a:r>
          </a:p>
          <a:p>
            <a:endParaRPr lang="en-AU" dirty="0"/>
          </a:p>
        </p:txBody>
      </p:sp>
      <p:sp>
        <p:nvSpPr>
          <p:cNvPr id="7" name="Content Placeholder 4"/>
          <p:cNvSpPr txBox="1">
            <a:spLocks/>
          </p:cNvSpPr>
          <p:nvPr/>
        </p:nvSpPr>
        <p:spPr>
          <a:xfrm>
            <a:off x="335360" y="1175792"/>
            <a:ext cx="11713301" cy="460012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AU" sz="2400" b="1" dirty="0" smtClean="0"/>
          </a:p>
        </p:txBody>
      </p:sp>
      <p:pic>
        <p:nvPicPr>
          <p:cNvPr id="14" name="Picture 5" descr="C:\Users\e5017658\AppData\Local\Microsoft\Windows\Temporary Internet Files\Content.IE5\Y4SXTEIC\220px-Rubiks_cube_scrambled[1].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92011" y="1628800"/>
            <a:ext cx="5088565" cy="38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5063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3392" y="476672"/>
            <a:ext cx="10972800" cy="1143000"/>
          </a:xfrm>
        </p:spPr>
        <p:txBody>
          <a:bodyPr/>
          <a:lstStyle/>
          <a:p>
            <a:r>
              <a:rPr lang="en-AU" dirty="0" smtClean="0"/>
              <a:t>Looking ahead</a:t>
            </a:r>
            <a:endParaRPr lang="en-AU" dirty="0"/>
          </a:p>
        </p:txBody>
      </p:sp>
      <p:sp>
        <p:nvSpPr>
          <p:cNvPr id="3" name="Content Placeholder 2"/>
          <p:cNvSpPr>
            <a:spLocks noGrp="1"/>
          </p:cNvSpPr>
          <p:nvPr>
            <p:ph sz="half" idx="1"/>
          </p:nvPr>
        </p:nvSpPr>
        <p:spPr/>
        <p:txBody>
          <a:bodyPr>
            <a:normAutofit/>
          </a:bodyPr>
          <a:lstStyle/>
          <a:p>
            <a:pPr marL="0" indent="0">
              <a:buNone/>
            </a:pPr>
            <a:r>
              <a:rPr lang="en-AU" dirty="0" smtClean="0"/>
              <a:t>Blended </a:t>
            </a:r>
            <a:r>
              <a:rPr lang="en-AU" dirty="0"/>
              <a:t>approach</a:t>
            </a:r>
          </a:p>
          <a:p>
            <a:pPr lvl="1"/>
            <a:r>
              <a:rPr lang="en-AU" dirty="0"/>
              <a:t>Face-to-Face delivery</a:t>
            </a:r>
          </a:p>
          <a:p>
            <a:pPr lvl="1"/>
            <a:r>
              <a:rPr lang="en-AU" dirty="0"/>
              <a:t>Online delivery</a:t>
            </a:r>
          </a:p>
          <a:p>
            <a:pPr marL="0" indent="0">
              <a:buNone/>
            </a:pPr>
            <a:endParaRPr lang="en-AU" dirty="0"/>
          </a:p>
          <a:p>
            <a:pPr marL="0" indent="0">
              <a:buNone/>
            </a:pPr>
            <a:r>
              <a:rPr lang="en-AU" dirty="0"/>
              <a:t>Continue creating and updating online resources to support </a:t>
            </a:r>
            <a:r>
              <a:rPr lang="en-AU" dirty="0" smtClean="0"/>
              <a:t>e-books </a:t>
            </a:r>
            <a:endParaRPr lang="en-AU" dirty="0"/>
          </a:p>
          <a:p>
            <a:pPr lvl="1"/>
            <a:r>
              <a:rPr lang="en-AU" dirty="0"/>
              <a:t>E-book libguide</a:t>
            </a:r>
          </a:p>
          <a:p>
            <a:pPr lvl="1"/>
            <a:r>
              <a:rPr lang="en-AU" dirty="0"/>
              <a:t>Create few more how –to videos </a:t>
            </a:r>
          </a:p>
          <a:p>
            <a:pPr marL="0" indent="0">
              <a:lnSpc>
                <a:spcPct val="105000"/>
              </a:lnSpc>
              <a:buNone/>
            </a:pPr>
            <a:endParaRPr lang="en-AU" sz="1200" dirty="0">
              <a:latin typeface="+mj-lt"/>
              <a:ea typeface="+mj-ea"/>
              <a:cs typeface="+mj-cs"/>
            </a:endParaRPr>
          </a:p>
          <a:p>
            <a:pPr marL="0" indent="0">
              <a:lnSpc>
                <a:spcPct val="105000"/>
              </a:lnSpc>
              <a:buNone/>
            </a:pPr>
            <a:endParaRPr lang="en-AU" sz="1200" b="1" dirty="0">
              <a:latin typeface="+mj-lt"/>
              <a:ea typeface="+mj-ea"/>
              <a:cs typeface="+mj-cs"/>
            </a:endParaRPr>
          </a:p>
          <a:p>
            <a:pPr marL="0" indent="0">
              <a:lnSpc>
                <a:spcPct val="105000"/>
              </a:lnSpc>
              <a:buNone/>
            </a:pPr>
            <a:endParaRPr lang="en-AU" sz="1200" b="1" dirty="0">
              <a:latin typeface="+mj-lt"/>
              <a:ea typeface="+mj-ea"/>
              <a:cs typeface="+mj-cs"/>
            </a:endParaRPr>
          </a:p>
          <a:p>
            <a:pPr marL="0" indent="0">
              <a:buNone/>
            </a:pPr>
            <a:endParaRPr lang="en-AU" dirty="0">
              <a:hlinkClick r:id="rId3"/>
            </a:endParaRPr>
          </a:p>
          <a:p>
            <a:pPr marL="0" indent="0">
              <a:buNone/>
            </a:pPr>
            <a:endParaRPr lang="en-AU" dirty="0" smtClean="0">
              <a:hlinkClick r:id="rId3"/>
            </a:endParaRPr>
          </a:p>
          <a:p>
            <a:pPr marL="0" indent="0">
              <a:buNone/>
            </a:pPr>
            <a:endParaRPr lang="en-AU" dirty="0">
              <a:hlinkClick r:id="rId3"/>
            </a:endParaRPr>
          </a:p>
          <a:p>
            <a:pPr marL="0" indent="0">
              <a:buNone/>
            </a:pPr>
            <a:endParaRPr lang="en-AU" dirty="0"/>
          </a:p>
        </p:txBody>
      </p:sp>
      <p:pic>
        <p:nvPicPr>
          <p:cNvPr id="7" name="Content Placeholder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096001" y="2060848"/>
            <a:ext cx="5703817" cy="2952328"/>
          </a:xfrm>
          <a:prstGeom prst="rect">
            <a:avLst/>
          </a:prstGeom>
          <a:ln w="38100">
            <a:solidFill>
              <a:srgbClr val="0070C0"/>
            </a:solidFill>
          </a:ln>
        </p:spPr>
      </p:pic>
    </p:spTree>
    <p:extLst>
      <p:ext uri="{BB962C8B-B14F-4D97-AF65-F5344CB8AC3E}">
        <p14:creationId xmlns:p14="http://schemas.microsoft.com/office/powerpoint/2010/main" val="38528912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45432"/>
            <a:ext cx="10515600" cy="5631531"/>
          </a:xfrm>
        </p:spPr>
        <p:txBody>
          <a:bodyPr/>
          <a:lstStyle/>
          <a:p>
            <a:pPr marL="0" indent="0">
              <a:buNone/>
            </a:pPr>
            <a:r>
              <a:rPr lang="en-AU" sz="4800" dirty="0"/>
              <a:t>Clare O'Hanlon</a:t>
            </a:r>
            <a:r>
              <a:rPr lang="en-AU" dirty="0"/>
              <a:t>		</a:t>
            </a:r>
            <a:endParaRPr lang="en-AU" dirty="0" smtClean="0"/>
          </a:p>
          <a:p>
            <a:pPr marL="0" indent="0">
              <a:buNone/>
            </a:pPr>
            <a:endParaRPr lang="en-AU" sz="1800" dirty="0" smtClean="0"/>
          </a:p>
          <a:p>
            <a:pPr marL="0" indent="0">
              <a:buNone/>
            </a:pPr>
            <a:r>
              <a:rPr lang="en-AU" dirty="0" smtClean="0"/>
              <a:t>Senior </a:t>
            </a:r>
            <a:r>
              <a:rPr lang="en-AU" dirty="0"/>
              <a:t>Learning </a:t>
            </a:r>
            <a:r>
              <a:rPr lang="en-AU" dirty="0" smtClean="0"/>
              <a:t>Advisor</a:t>
            </a:r>
          </a:p>
          <a:p>
            <a:pPr marL="0" indent="0">
              <a:buNone/>
            </a:pPr>
            <a:r>
              <a:rPr lang="en-AU" dirty="0" smtClean="0"/>
              <a:t>La Trobe </a:t>
            </a:r>
            <a:r>
              <a:rPr lang="en-AU" dirty="0"/>
              <a:t>University</a:t>
            </a:r>
          </a:p>
          <a:p>
            <a:pPr marL="0" indent="0">
              <a:buNone/>
            </a:pPr>
            <a:endParaRPr lang="en-AU" dirty="0" smtClean="0"/>
          </a:p>
          <a:p>
            <a:pPr marL="0" indent="0">
              <a:buNone/>
            </a:pPr>
            <a:r>
              <a:rPr lang="en-US" sz="4000" b="1" dirty="0"/>
              <a:t>Finding courage, creativity and community (as well as information) at La Trobe University library</a:t>
            </a:r>
            <a:endParaRPr lang="en-AU" sz="4000" b="1" dirty="0"/>
          </a:p>
        </p:txBody>
      </p:sp>
    </p:spTree>
    <p:extLst>
      <p:ext uri="{BB962C8B-B14F-4D97-AF65-F5344CB8AC3E}">
        <p14:creationId xmlns:p14="http://schemas.microsoft.com/office/powerpoint/2010/main" val="8549528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AU" b="1" dirty="0" smtClean="0">
                <a:solidFill>
                  <a:srgbClr val="7030A0"/>
                </a:solidFill>
              </a:rPr>
              <a:t>A safe place for all to connect with information and each other</a:t>
            </a:r>
            <a:endParaRPr lang="en-AU" b="1" dirty="0">
              <a:solidFill>
                <a:srgbClr val="7030A0"/>
              </a:solidFill>
            </a:endParaRPr>
          </a:p>
        </p:txBody>
      </p:sp>
      <p:sp>
        <p:nvSpPr>
          <p:cNvPr id="4" name="Text Placeholder 3"/>
          <p:cNvSpPr>
            <a:spLocks noGrp="1"/>
          </p:cNvSpPr>
          <p:nvPr>
            <p:ph sz="half" idx="1"/>
          </p:nvPr>
        </p:nvSpPr>
        <p:spPr/>
        <p:txBody>
          <a:bodyPr>
            <a:normAutofit fontScale="70000" lnSpcReduction="20000"/>
          </a:bodyPr>
          <a:lstStyle/>
          <a:p>
            <a:r>
              <a:rPr lang="en-AU" dirty="0" smtClean="0"/>
              <a:t>Display and morning tea to acknowledge </a:t>
            </a:r>
            <a:r>
              <a:rPr lang="en-AU" dirty="0"/>
              <a:t>the </a:t>
            </a:r>
            <a:r>
              <a:rPr lang="en-AU" u="sng" dirty="0">
                <a:hlinkClick r:id="rId3"/>
              </a:rPr>
              <a:t>International Day against Homophobia, Biphobia, </a:t>
            </a:r>
            <a:r>
              <a:rPr lang="en-AU" u="sng" dirty="0" err="1">
                <a:hlinkClick r:id="rId3"/>
              </a:rPr>
              <a:t>Intersexphobia</a:t>
            </a:r>
            <a:r>
              <a:rPr lang="en-AU" u="sng" dirty="0">
                <a:hlinkClick r:id="rId3"/>
              </a:rPr>
              <a:t> and Transphobia</a:t>
            </a:r>
            <a:r>
              <a:rPr lang="en-AU" dirty="0"/>
              <a:t> (IDAHOBIT), recognise the extensive work </a:t>
            </a:r>
            <a:r>
              <a:rPr lang="en-AU" dirty="0" smtClean="0"/>
              <a:t>academics </a:t>
            </a:r>
            <a:r>
              <a:rPr lang="en-AU" dirty="0"/>
              <a:t>have done in teaching, research and engagement to promote LGBTIQ equality, and to highlight some of our relevant resources. </a:t>
            </a:r>
          </a:p>
          <a:p>
            <a:r>
              <a:rPr lang="en-AU" dirty="0"/>
              <a:t>Demonstrating that the library is a safe and welcoming place for the LGBTIQ community on </a:t>
            </a:r>
            <a:r>
              <a:rPr lang="en-AU" dirty="0" smtClean="0"/>
              <a:t>campus. </a:t>
            </a:r>
          </a:p>
          <a:p>
            <a:r>
              <a:rPr lang="en-AU" dirty="0" smtClean="0"/>
              <a:t>A blog post by Lloyd (2010) illustrates the power of being visibly LGBTIQ-friendly in libraries and beyond. </a:t>
            </a:r>
          </a:p>
          <a:p>
            <a:r>
              <a:rPr lang="en-AU" i="1" dirty="0"/>
              <a:t>Open to All: Serving the GLBT Community in Your </a:t>
            </a:r>
            <a:r>
              <a:rPr lang="en-AU" i="1" dirty="0" smtClean="0"/>
              <a:t>Library: </a:t>
            </a:r>
            <a:r>
              <a:rPr lang="en-AU" dirty="0" smtClean="0"/>
              <a:t>a toolkit prepared by American </a:t>
            </a:r>
            <a:r>
              <a:rPr lang="en-AU" dirty="0"/>
              <a:t>Library Association Gay, Lesbian, Bisexual, and Transgender Round </a:t>
            </a:r>
            <a:r>
              <a:rPr lang="en-AU" dirty="0" smtClean="0"/>
              <a:t>Table. </a:t>
            </a:r>
            <a:endParaRPr lang="en-AU" dirty="0"/>
          </a:p>
        </p:txBody>
      </p:sp>
      <p:sp>
        <p:nvSpPr>
          <p:cNvPr id="5" name="Content Placeholder 4"/>
          <p:cNvSpPr>
            <a:spLocks noGrp="1"/>
          </p:cNvSpPr>
          <p:nvPr>
            <p:ph sz="half" idx="2"/>
          </p:nvPr>
        </p:nvSpPr>
        <p:spPr/>
        <p:txBody>
          <a:bodyPr>
            <a:normAutofit fontScale="70000" lnSpcReduction="20000"/>
          </a:bodyPr>
          <a:lstStyle/>
          <a:p>
            <a:endParaRPr lang="en-AU" dirty="0"/>
          </a:p>
        </p:txBody>
      </p:sp>
      <p:pic>
        <p:nvPicPr>
          <p:cNvPr id="2" name="Picture 1"/>
          <p:cNvPicPr>
            <a:picLocks noChangeAspect="1"/>
          </p:cNvPicPr>
          <p:nvPr/>
        </p:nvPicPr>
        <p:blipFill rotWithShape="1">
          <a:blip r:embed="rId4"/>
          <a:srcRect l="1190"/>
          <a:stretch/>
        </p:blipFill>
        <p:spPr>
          <a:xfrm>
            <a:off x="6203851" y="1825625"/>
            <a:ext cx="5180655" cy="2946574"/>
          </a:xfrm>
          <a:prstGeom prst="rect">
            <a:avLst/>
          </a:prstGeom>
        </p:spPr>
      </p:pic>
      <p:pic>
        <p:nvPicPr>
          <p:cNvPr id="6" name="Picture 5"/>
          <p:cNvPicPr>
            <a:picLocks noChangeAspect="1"/>
          </p:cNvPicPr>
          <p:nvPr/>
        </p:nvPicPr>
        <p:blipFill>
          <a:blip r:embed="rId5"/>
          <a:stretch>
            <a:fillRect/>
          </a:stretch>
        </p:blipFill>
        <p:spPr>
          <a:xfrm>
            <a:off x="6019800" y="4356448"/>
            <a:ext cx="5486397" cy="2236267"/>
          </a:xfrm>
          <a:prstGeom prst="rect">
            <a:avLst/>
          </a:prstGeom>
        </p:spPr>
      </p:pic>
    </p:spTree>
    <p:extLst>
      <p:ext uri="{BB962C8B-B14F-4D97-AF65-F5344CB8AC3E}">
        <p14:creationId xmlns:p14="http://schemas.microsoft.com/office/powerpoint/2010/main" val="20688530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AU" sz="4900" b="1" dirty="0" smtClean="0">
                <a:solidFill>
                  <a:srgbClr val="7030A0"/>
                </a:solidFill>
              </a:rPr>
              <a:t>Collaboration and community engagement: </a:t>
            </a:r>
            <a:r>
              <a:rPr lang="en-AU" sz="4900" dirty="0">
                <a:solidFill>
                  <a:srgbClr val="7030A0"/>
                </a:solidFill>
              </a:rPr>
              <a:t>“Nothing about us, without us”</a:t>
            </a:r>
            <a:r>
              <a:rPr lang="en-AU" dirty="0">
                <a:solidFill>
                  <a:srgbClr val="7030A0"/>
                </a:solidFill>
              </a:rPr>
              <a:t/>
            </a:r>
            <a:br>
              <a:rPr lang="en-AU" dirty="0">
                <a:solidFill>
                  <a:srgbClr val="7030A0"/>
                </a:solidFill>
              </a:rPr>
            </a:br>
            <a:endParaRPr lang="en-AU" b="1" dirty="0">
              <a:solidFill>
                <a:srgbClr val="7030A0"/>
              </a:solidFill>
            </a:endParaRP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AU" dirty="0" smtClean="0"/>
              <a:t>Find an ally</a:t>
            </a:r>
          </a:p>
          <a:p>
            <a:r>
              <a:rPr lang="en-AU" dirty="0"/>
              <a:t>Collaborate widely within the library and beyond </a:t>
            </a:r>
            <a:r>
              <a:rPr lang="en-AU" dirty="0" smtClean="0"/>
              <a:t>it:</a:t>
            </a:r>
            <a:endParaRPr lang="en-AU" dirty="0"/>
          </a:p>
          <a:p>
            <a:pPr lvl="1"/>
            <a:r>
              <a:rPr lang="en-AU" dirty="0" smtClean="0"/>
              <a:t>Learning </a:t>
            </a:r>
            <a:r>
              <a:rPr lang="en-AU" dirty="0"/>
              <a:t>and teaching, strategy and planning, facilities, collections and access</a:t>
            </a:r>
          </a:p>
          <a:p>
            <a:pPr lvl="1"/>
            <a:r>
              <a:rPr lang="en-AU" dirty="0"/>
              <a:t>Queer Counsellor </a:t>
            </a:r>
          </a:p>
          <a:p>
            <a:pPr lvl="1"/>
            <a:r>
              <a:rPr lang="en-AU" dirty="0"/>
              <a:t>ALLY network</a:t>
            </a:r>
          </a:p>
          <a:p>
            <a:pPr lvl="1"/>
            <a:r>
              <a:rPr lang="en-AU" dirty="0"/>
              <a:t>Australian Research Centre for </a:t>
            </a:r>
            <a:r>
              <a:rPr lang="en-AU" dirty="0" smtClean="0"/>
              <a:t>Sex, </a:t>
            </a:r>
            <a:r>
              <a:rPr lang="en-AU" dirty="0"/>
              <a:t>Health and Society (ARCSHS) </a:t>
            </a:r>
          </a:p>
          <a:p>
            <a:pPr lvl="1"/>
            <a:r>
              <a:rPr lang="en-AU" dirty="0"/>
              <a:t>Australian Lesbian and Gay Archives</a:t>
            </a:r>
          </a:p>
          <a:p>
            <a:pPr>
              <a:buFont typeface="Arial" panose="020B0604020202020204" pitchFamily="34" charset="0"/>
              <a:buChar char="•"/>
            </a:pPr>
            <a:r>
              <a:rPr lang="en-AU" dirty="0" smtClean="0"/>
              <a:t>Start small </a:t>
            </a:r>
          </a:p>
          <a:p>
            <a:pPr marL="285750" indent="-285750">
              <a:buFont typeface="Arial" panose="020B0604020202020204" pitchFamily="34" charset="0"/>
              <a:buChar char="•"/>
            </a:pPr>
            <a:r>
              <a:rPr lang="en-AU" dirty="0" smtClean="0"/>
              <a:t>Listen to feedback and adapt </a:t>
            </a:r>
          </a:p>
          <a:p>
            <a:pPr marL="0" indent="0"/>
            <a:endParaRPr lang="en-AU" dirty="0" smtClean="0"/>
          </a:p>
          <a:p>
            <a:pPr>
              <a:buFont typeface="Arial" panose="020B0604020202020204" pitchFamily="34" charset="0"/>
              <a:buChar char="•"/>
            </a:pPr>
            <a:endParaRPr lang="en-AU" dirty="0" smtClean="0"/>
          </a:p>
          <a:p>
            <a:endParaRPr lang="en-AU"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2980" y="4511040"/>
            <a:ext cx="2319020" cy="2346960"/>
          </a:xfrm>
          <a:prstGeom prst="rect">
            <a:avLst/>
          </a:prstGeom>
        </p:spPr>
      </p:pic>
    </p:spTree>
    <p:extLst>
      <p:ext uri="{BB962C8B-B14F-4D97-AF65-F5344CB8AC3E}">
        <p14:creationId xmlns:p14="http://schemas.microsoft.com/office/powerpoint/2010/main" val="38063752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smtClean="0">
                <a:solidFill>
                  <a:srgbClr val="7030A0"/>
                </a:solidFill>
              </a:rPr>
              <a:t>Impact and future possibilities </a:t>
            </a:r>
            <a:endParaRPr lang="en-AU" b="1" dirty="0">
              <a:solidFill>
                <a:srgbClr val="7030A0"/>
              </a:solidFill>
            </a:endParaRPr>
          </a:p>
        </p:txBody>
      </p:sp>
      <p:sp>
        <p:nvSpPr>
          <p:cNvPr id="3" name="Content Placeholder 2"/>
          <p:cNvSpPr>
            <a:spLocks noGrp="1"/>
          </p:cNvSpPr>
          <p:nvPr>
            <p:ph idx="1"/>
          </p:nvPr>
        </p:nvSpPr>
        <p:spPr/>
        <p:txBody>
          <a:bodyPr>
            <a:normAutofit lnSpcReduction="10000"/>
          </a:bodyPr>
          <a:lstStyle/>
          <a:p>
            <a:r>
              <a:rPr lang="en-AU" dirty="0" smtClean="0"/>
              <a:t>Positive feedback from all stakeholders</a:t>
            </a:r>
          </a:p>
          <a:p>
            <a:r>
              <a:rPr lang="en-AU" dirty="0" smtClean="0"/>
              <a:t>Great support from library leadership and colleagues</a:t>
            </a:r>
          </a:p>
          <a:p>
            <a:r>
              <a:rPr lang="en-AU" dirty="0" smtClean="0"/>
              <a:t>More library staff members have joined the ALLY network this year</a:t>
            </a:r>
          </a:p>
          <a:p>
            <a:r>
              <a:rPr lang="en-AU" dirty="0" smtClean="0"/>
              <a:t>Helped foster </a:t>
            </a:r>
            <a:r>
              <a:rPr lang="en-AU" dirty="0"/>
              <a:t>partnerships with academics in the field </a:t>
            </a:r>
          </a:p>
          <a:p>
            <a:r>
              <a:rPr lang="en-AU" dirty="0" smtClean="0"/>
              <a:t>Australian Lesbian and Gay Archives Committee member </a:t>
            </a:r>
            <a:endParaRPr lang="en-AU" dirty="0"/>
          </a:p>
          <a:p>
            <a:r>
              <a:rPr lang="en-AU" dirty="0"/>
              <a:t>More interactive </a:t>
            </a:r>
          </a:p>
          <a:p>
            <a:r>
              <a:rPr lang="en-AU" dirty="0" smtClean="0"/>
              <a:t>More creative approaches to measuring </a:t>
            </a:r>
            <a:r>
              <a:rPr lang="en-AU" dirty="0"/>
              <a:t>impact </a:t>
            </a:r>
            <a:endParaRPr lang="en-AU" dirty="0" smtClean="0"/>
          </a:p>
          <a:p>
            <a:pPr marL="0" indent="0">
              <a:buNone/>
            </a:pPr>
            <a:r>
              <a:rPr lang="en-AU" dirty="0" smtClean="0"/>
              <a:t>(e.g., Farrell &amp; </a:t>
            </a:r>
            <a:r>
              <a:rPr lang="en-AU" dirty="0" err="1" smtClean="0"/>
              <a:t>Mastel</a:t>
            </a:r>
            <a:r>
              <a:rPr lang="en-AU" dirty="0" smtClean="0"/>
              <a:t> 2016)</a:t>
            </a:r>
          </a:p>
          <a:p>
            <a:r>
              <a:rPr lang="en-AU" dirty="0" smtClean="0"/>
              <a:t>More space, promotion and participants</a:t>
            </a:r>
            <a:endParaRPr lang="en-AU"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3910" y="4001294"/>
            <a:ext cx="3092323" cy="2917317"/>
          </a:xfrm>
          <a:prstGeom prst="rect">
            <a:avLst/>
          </a:prstGeom>
        </p:spPr>
      </p:pic>
    </p:spTree>
    <p:extLst>
      <p:ext uri="{BB962C8B-B14F-4D97-AF65-F5344CB8AC3E}">
        <p14:creationId xmlns:p14="http://schemas.microsoft.com/office/powerpoint/2010/main" val="35016204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smtClean="0">
                <a:solidFill>
                  <a:srgbClr val="7030A0"/>
                </a:solidFill>
              </a:rPr>
              <a:t>References and resources</a:t>
            </a:r>
            <a:endParaRPr lang="en-AU" b="1" dirty="0">
              <a:solidFill>
                <a:srgbClr val="7030A0"/>
              </a:solidFill>
            </a:endParaRPr>
          </a:p>
        </p:txBody>
      </p:sp>
      <p:sp>
        <p:nvSpPr>
          <p:cNvPr id="3" name="Content Placeholder 2"/>
          <p:cNvSpPr>
            <a:spLocks noGrp="1"/>
          </p:cNvSpPr>
          <p:nvPr>
            <p:ph type="body" idx="1"/>
          </p:nvPr>
        </p:nvSpPr>
        <p:spPr>
          <a:xfrm>
            <a:off x="624418" y="1268760"/>
            <a:ext cx="10944191" cy="4882199"/>
          </a:xfrm>
        </p:spPr>
        <p:txBody>
          <a:bodyPr>
            <a:noAutofit/>
          </a:bodyPr>
          <a:lstStyle/>
          <a:p>
            <a:pPr marL="0" indent="0">
              <a:buNone/>
            </a:pPr>
            <a:r>
              <a:rPr lang="en-AU" sz="1200" b="1" dirty="0" smtClean="0"/>
              <a:t>References:</a:t>
            </a:r>
          </a:p>
          <a:p>
            <a:pPr marL="0" indent="0">
              <a:buNone/>
            </a:pPr>
            <a:r>
              <a:rPr lang="en-AU" sz="1200" dirty="0" smtClean="0"/>
              <a:t>American </a:t>
            </a:r>
            <a:r>
              <a:rPr lang="en-AU" sz="1200" dirty="0"/>
              <a:t>Library Association Gay, Lesbian, Bisexual, and Transgender Round Table </a:t>
            </a:r>
            <a:r>
              <a:rPr lang="en-AU" sz="1200" dirty="0" smtClean="0"/>
              <a:t>(2016). </a:t>
            </a:r>
            <a:r>
              <a:rPr lang="en-AU" sz="1200" i="1" dirty="0" smtClean="0"/>
              <a:t>Open </a:t>
            </a:r>
            <a:r>
              <a:rPr lang="en-AU" sz="1200" i="1" dirty="0"/>
              <a:t>to All: Serving the GLBT Community in Your </a:t>
            </a:r>
            <a:r>
              <a:rPr lang="en-AU" sz="1200" i="1" dirty="0" smtClean="0"/>
              <a:t>Library</a:t>
            </a:r>
            <a:r>
              <a:rPr lang="en-AU" sz="1200" dirty="0" smtClean="0"/>
              <a:t>. Retrieved from: </a:t>
            </a:r>
            <a:r>
              <a:rPr lang="en-AU" sz="1200" dirty="0">
                <a:hlinkClick r:id="rId3"/>
              </a:rPr>
              <a:t>http://</a:t>
            </a:r>
            <a:r>
              <a:rPr lang="en-AU" sz="1200" dirty="0" smtClean="0">
                <a:hlinkClick r:id="rId3"/>
              </a:rPr>
              <a:t>www.ala.org/glbtrt/sites/ala.org.glbtrt/files/content/professionaltools/160309-glbtrt-open-to-all-toolkit-online.pdf</a:t>
            </a:r>
            <a:r>
              <a:rPr lang="en-AU" sz="1200" dirty="0" smtClean="0"/>
              <a:t>. </a:t>
            </a:r>
            <a:endParaRPr lang="en-AU" sz="1200" dirty="0"/>
          </a:p>
          <a:p>
            <a:pPr marL="0" indent="0">
              <a:buNone/>
            </a:pPr>
            <a:r>
              <a:rPr lang="en-AU" sz="1200" dirty="0" smtClean="0"/>
              <a:t>Farrell</a:t>
            </a:r>
            <a:r>
              <a:rPr lang="en-AU" sz="1200" dirty="0"/>
              <a:t>, S.L. and </a:t>
            </a:r>
            <a:r>
              <a:rPr lang="en-AU" sz="1200" dirty="0" err="1"/>
              <a:t>Mastel</a:t>
            </a:r>
            <a:r>
              <a:rPr lang="en-AU" sz="1200" dirty="0"/>
              <a:t>, </a:t>
            </a:r>
            <a:r>
              <a:rPr lang="en-AU" sz="1200" dirty="0" smtClean="0"/>
              <a:t>K. (2016), </a:t>
            </a:r>
            <a:r>
              <a:rPr lang="en-AU" sz="1200" dirty="0"/>
              <a:t>Considering Outreach Assessment: Strategies, Sample Scenarios, and a Call to </a:t>
            </a:r>
            <a:r>
              <a:rPr lang="en-AU" sz="1200" dirty="0" smtClean="0"/>
              <a:t>Action. </a:t>
            </a:r>
            <a:r>
              <a:rPr lang="en-AU" sz="1200" i="1" dirty="0" smtClean="0"/>
              <a:t>In the </a:t>
            </a:r>
            <a:r>
              <a:rPr lang="en-AU" sz="1200" i="1" dirty="0"/>
              <a:t>Library with the Lead </a:t>
            </a:r>
            <a:r>
              <a:rPr lang="en-AU" sz="1200" i="1" dirty="0" smtClean="0"/>
              <a:t>Pipe</a:t>
            </a:r>
            <a:r>
              <a:rPr lang="en-AU" sz="1200" dirty="0" smtClean="0"/>
              <a:t>, Retrieved from: </a:t>
            </a:r>
            <a:r>
              <a:rPr lang="en-AU" sz="1200" dirty="0" smtClean="0">
                <a:hlinkClick r:id="rId4"/>
              </a:rPr>
              <a:t>http</a:t>
            </a:r>
            <a:r>
              <a:rPr lang="en-AU" sz="1200" dirty="0">
                <a:hlinkClick r:id="rId4"/>
              </a:rPr>
              <a:t>://</a:t>
            </a:r>
            <a:r>
              <a:rPr lang="en-AU" sz="1200" dirty="0" smtClean="0">
                <a:hlinkClick r:id="rId4"/>
              </a:rPr>
              <a:t>www.inthelibrarywiththeleadpipe.org/2016/considering-outreach-assessment-strategies-sample-scenarios-and-a-call-to-action</a:t>
            </a:r>
            <a:r>
              <a:rPr lang="en-AU" sz="1200" dirty="0" smtClean="0"/>
              <a:t>. </a:t>
            </a:r>
            <a:br>
              <a:rPr lang="en-AU" sz="1200" dirty="0" smtClean="0"/>
            </a:br>
            <a:endParaRPr lang="en-AU" sz="1200" dirty="0"/>
          </a:p>
          <a:p>
            <a:pPr marL="0" indent="0">
              <a:buNone/>
            </a:pPr>
            <a:r>
              <a:rPr lang="en-AU" sz="1200" dirty="0" smtClean="0"/>
              <a:t>Lloyd, E. (2010, October 2). Being </a:t>
            </a:r>
            <a:r>
              <a:rPr lang="en-AU" sz="1200" dirty="0"/>
              <a:t>Visibly Queer-Friendly: Please Consider </a:t>
            </a:r>
            <a:r>
              <a:rPr lang="en-AU" sz="1200" dirty="0" smtClean="0"/>
              <a:t>It. </a:t>
            </a:r>
            <a:r>
              <a:rPr lang="en-AU" sz="1200" i="1" dirty="0" smtClean="0"/>
              <a:t>Poesy Galore</a:t>
            </a:r>
            <a:r>
              <a:rPr lang="en-AU" sz="1200" dirty="0" smtClean="0"/>
              <a:t>. Retrieved from: </a:t>
            </a:r>
            <a:r>
              <a:rPr lang="en-AU" sz="1200" dirty="0" smtClean="0">
                <a:hlinkClick r:id="rId5"/>
              </a:rPr>
              <a:t>http</a:t>
            </a:r>
            <a:r>
              <a:rPr lang="en-AU" sz="1200" dirty="0">
                <a:hlinkClick r:id="rId5"/>
              </a:rPr>
              <a:t>://</a:t>
            </a:r>
            <a:r>
              <a:rPr lang="en-AU" sz="1200" dirty="0" smtClean="0">
                <a:hlinkClick r:id="rId5"/>
              </a:rPr>
              <a:t>poesygalore.blogspot.com.au/2010/10/being-visibly-queer-friendly-please.html</a:t>
            </a:r>
            <a:r>
              <a:rPr lang="en-AU" sz="1200" dirty="0" smtClean="0"/>
              <a:t> </a:t>
            </a:r>
            <a:endParaRPr lang="en-AU" sz="1200" dirty="0"/>
          </a:p>
          <a:p>
            <a:pPr marL="0" indent="0">
              <a:buNone/>
            </a:pPr>
            <a:r>
              <a:rPr lang="en-AU" sz="1200" dirty="0" smtClean="0"/>
              <a:t>Wood</a:t>
            </a:r>
            <a:r>
              <a:rPr lang="en-AU" sz="1200" dirty="0"/>
              <a:t>, </a:t>
            </a:r>
            <a:r>
              <a:rPr lang="en-AU" sz="1200" dirty="0" smtClean="0"/>
              <a:t>L.M. (2012). </a:t>
            </a:r>
            <a:r>
              <a:rPr lang="en-AU" sz="1200" dirty="0"/>
              <a:t>Out of the Library and Into the </a:t>
            </a:r>
            <a:r>
              <a:rPr lang="en-AU" sz="1200" dirty="0" smtClean="0"/>
              <a:t>Wild. </a:t>
            </a:r>
            <a:r>
              <a:rPr lang="en-AU" sz="1200" i="1" dirty="0"/>
              <a:t>In the Library with the Lead </a:t>
            </a:r>
            <a:r>
              <a:rPr lang="en-AU" sz="1200" i="1" dirty="0" smtClean="0"/>
              <a:t>Pipe</a:t>
            </a:r>
            <a:r>
              <a:rPr lang="en-AU" sz="1200" dirty="0" smtClean="0"/>
              <a:t>. Retrieved from: </a:t>
            </a:r>
            <a:r>
              <a:rPr lang="en-AU" sz="1200" dirty="0" smtClean="0">
                <a:hlinkClick r:id="rId6"/>
              </a:rPr>
              <a:t>http</a:t>
            </a:r>
            <a:r>
              <a:rPr lang="en-AU" sz="1200" dirty="0">
                <a:hlinkClick r:id="rId6"/>
              </a:rPr>
              <a:t>://www.inthelibrarywiththeleadpipe.org/2012/out-of-the-library-and-into-the-wild</a:t>
            </a:r>
            <a:r>
              <a:rPr lang="en-AU" sz="1200" dirty="0" smtClean="0">
                <a:hlinkClick r:id="rId6"/>
              </a:rPr>
              <a:t>/</a:t>
            </a:r>
            <a:r>
              <a:rPr lang="en-AU" sz="1200" dirty="0" smtClean="0"/>
              <a:t>. </a:t>
            </a:r>
            <a:endParaRPr lang="en-AU" sz="1200" dirty="0"/>
          </a:p>
          <a:p>
            <a:pPr marL="0" lvl="1" indent="-57150">
              <a:buNone/>
            </a:pPr>
            <a:r>
              <a:rPr lang="en-AU" sz="1200" b="1" dirty="0" smtClean="0"/>
              <a:t>Connect: </a:t>
            </a:r>
          </a:p>
          <a:p>
            <a:pPr marL="228600" lvl="1"/>
            <a:r>
              <a:rPr lang="en-AU" sz="1200" dirty="0"/>
              <a:t>Join your university’s </a:t>
            </a:r>
            <a:r>
              <a:rPr lang="en-AU" sz="1200" dirty="0" smtClean="0"/>
              <a:t>ALLY </a:t>
            </a:r>
            <a:r>
              <a:rPr lang="en-AU" sz="1200" dirty="0"/>
              <a:t>network (or related group) and </a:t>
            </a:r>
            <a:r>
              <a:rPr lang="en-AU" sz="1200" dirty="0" smtClean="0"/>
              <a:t>get in touch with </a:t>
            </a:r>
            <a:r>
              <a:rPr lang="en-AU" sz="1200" dirty="0"/>
              <a:t>queer student union representatives </a:t>
            </a:r>
          </a:p>
          <a:p>
            <a:pPr marL="228600" lvl="1"/>
            <a:r>
              <a:rPr lang="en-AU" sz="1200" dirty="0"/>
              <a:t>Academic librarians and social justice </a:t>
            </a:r>
            <a:r>
              <a:rPr lang="en-AU" sz="1200" dirty="0" smtClean="0"/>
              <a:t>group: </a:t>
            </a:r>
            <a:r>
              <a:rPr lang="en-AU" sz="1200" dirty="0">
                <a:hlinkClick r:id="rId7"/>
              </a:rPr>
              <a:t>http://socialjusticelibrarians.pbworks.com/w/page/112578373/Academic%20Librarians%20and%20Social%20Justice%20LIST</a:t>
            </a:r>
            <a:r>
              <a:rPr lang="en-AU" sz="1200" dirty="0"/>
              <a:t>  </a:t>
            </a:r>
          </a:p>
          <a:p>
            <a:pPr>
              <a:buFont typeface="Arial" panose="020B0604020202020204" pitchFamily="34" charset="0"/>
              <a:buChar char="•"/>
            </a:pPr>
            <a:r>
              <a:rPr lang="en-AU" sz="1200" dirty="0"/>
              <a:t>Australian Lesbian and Gay Archives </a:t>
            </a:r>
          </a:p>
          <a:p>
            <a:pPr lvl="2">
              <a:buFont typeface="Arial" panose="020B0604020202020204" pitchFamily="34" charset="0"/>
              <a:buChar char="•"/>
            </a:pPr>
            <a:r>
              <a:rPr lang="en-AU" sz="1200" dirty="0">
                <a:hlinkClick r:id="rId8"/>
              </a:rPr>
              <a:t>http://alga.org.au/</a:t>
            </a:r>
            <a:r>
              <a:rPr lang="en-AU" sz="1200" dirty="0"/>
              <a:t> </a:t>
            </a:r>
          </a:p>
          <a:p>
            <a:r>
              <a:rPr lang="en-AU" sz="1200" dirty="0"/>
              <a:t>#Auslibchat: </a:t>
            </a:r>
            <a:r>
              <a:rPr lang="en-AU" sz="1200" dirty="0">
                <a:hlinkClick r:id="rId9"/>
              </a:rPr>
              <a:t>https://alianewgrads.wordpress.com/new-generation-advisory-committee/auslibchat</a:t>
            </a:r>
            <a:r>
              <a:rPr lang="en-AU" sz="1200" dirty="0" smtClean="0">
                <a:hlinkClick r:id="rId9"/>
              </a:rPr>
              <a:t>/</a:t>
            </a:r>
            <a:r>
              <a:rPr lang="en-AU" sz="1200" dirty="0" smtClean="0"/>
              <a:t> </a:t>
            </a:r>
            <a:endParaRPr lang="en-AU" sz="1200" dirty="0"/>
          </a:p>
          <a:p>
            <a:pPr lvl="2">
              <a:buFont typeface="Arial" panose="020B0604020202020204" pitchFamily="34" charset="0"/>
              <a:buChar char="•"/>
            </a:pPr>
            <a:r>
              <a:rPr lang="en-AU" sz="1200" dirty="0"/>
              <a:t>On accessibility for a diverse </a:t>
            </a:r>
            <a:r>
              <a:rPr lang="en-AU" sz="1200" dirty="0" smtClean="0"/>
              <a:t>community</a:t>
            </a:r>
            <a:endParaRPr lang="en-AU" sz="1200" dirty="0"/>
          </a:p>
          <a:p>
            <a:pPr lvl="2">
              <a:buFont typeface="Arial" panose="020B0604020202020204" pitchFamily="34" charset="0"/>
              <a:buChar char="•"/>
            </a:pPr>
            <a:r>
              <a:rPr lang="en-AU" sz="1200" dirty="0"/>
              <a:t>On </a:t>
            </a:r>
            <a:r>
              <a:rPr lang="en-AU" sz="1200" dirty="0" smtClean="0"/>
              <a:t>collaboration</a:t>
            </a:r>
            <a:endParaRPr lang="en-AU" sz="1200" dirty="0"/>
          </a:p>
          <a:p>
            <a:pPr lvl="2">
              <a:buFont typeface="Arial" panose="020B0604020202020204" pitchFamily="34" charset="0"/>
              <a:buChar char="•"/>
            </a:pPr>
            <a:r>
              <a:rPr lang="en-AU" sz="1200" dirty="0"/>
              <a:t>On social justice </a:t>
            </a:r>
            <a:r>
              <a:rPr lang="en-AU" sz="1200" dirty="0" smtClean="0"/>
              <a:t>(December 6th)</a:t>
            </a:r>
          </a:p>
          <a:p>
            <a:pPr marL="0" lvl="1" indent="-57150">
              <a:buNone/>
            </a:pPr>
            <a:r>
              <a:rPr lang="en-AU" sz="1200" b="1" dirty="0" smtClean="0"/>
              <a:t>Explore resources from:</a:t>
            </a:r>
            <a:endParaRPr lang="en-AU" sz="1200" b="1" dirty="0"/>
          </a:p>
          <a:p>
            <a:pPr marL="228600" lvl="1" indent="-285750"/>
            <a:r>
              <a:rPr lang="en-AU" sz="1200" dirty="0" smtClean="0"/>
              <a:t>The </a:t>
            </a:r>
            <a:r>
              <a:rPr lang="en-AU" sz="1200" dirty="0"/>
              <a:t>Pride Library at Western University (Canada): </a:t>
            </a:r>
            <a:r>
              <a:rPr lang="en-AU" sz="1200" dirty="0">
                <a:hlinkClick r:id="rId10"/>
              </a:rPr>
              <a:t>http://www.uwo.ca/pridelib/</a:t>
            </a:r>
            <a:r>
              <a:rPr lang="en-AU" sz="1200" dirty="0"/>
              <a:t> </a:t>
            </a:r>
            <a:endParaRPr lang="en-AU" sz="1200" dirty="0" smtClean="0"/>
          </a:p>
          <a:p>
            <a:pPr marL="228600" lvl="1" indent="-285750"/>
            <a:r>
              <a:rPr lang="en-AU" sz="1200" dirty="0"/>
              <a:t>The </a:t>
            </a:r>
            <a:r>
              <a:rPr lang="en-AU" sz="1200" dirty="0" smtClean="0"/>
              <a:t>Network (UK): </a:t>
            </a:r>
            <a:r>
              <a:rPr lang="en-AU" sz="1200" dirty="0">
                <a:hlinkClick r:id="rId11"/>
              </a:rPr>
              <a:t>http://www.seapn.org.uk</a:t>
            </a:r>
            <a:r>
              <a:rPr lang="en-AU" sz="1200" dirty="0" smtClean="0">
                <a:hlinkClick r:id="rId11"/>
              </a:rPr>
              <a:t>/</a:t>
            </a:r>
            <a:r>
              <a:rPr lang="en-AU" sz="1200" dirty="0" smtClean="0"/>
              <a:t> </a:t>
            </a:r>
          </a:p>
          <a:p>
            <a:pPr marL="0" lvl="1" indent="-57150">
              <a:buNone/>
            </a:pPr>
            <a:endParaRPr lang="en-AU" sz="500" dirty="0"/>
          </a:p>
          <a:p>
            <a:endParaRPr lang="en-AU" sz="700" dirty="0" smtClean="0"/>
          </a:p>
          <a:p>
            <a:pPr lvl="2">
              <a:buFont typeface="Arial" panose="020B0604020202020204" pitchFamily="34" charset="0"/>
              <a:buChar char="•"/>
            </a:pPr>
            <a:endParaRPr lang="en-AU" sz="500" dirty="0"/>
          </a:p>
          <a:p>
            <a:pPr marL="914400" lvl="2" indent="0">
              <a:buNone/>
            </a:pPr>
            <a:endParaRPr lang="en-AU" sz="500" dirty="0"/>
          </a:p>
        </p:txBody>
      </p:sp>
    </p:spTree>
    <p:extLst>
      <p:ext uri="{BB962C8B-B14F-4D97-AF65-F5344CB8AC3E}">
        <p14:creationId xmlns:p14="http://schemas.microsoft.com/office/powerpoint/2010/main" val="12555167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29389"/>
            <a:ext cx="10515600" cy="5647574"/>
          </a:xfrm>
        </p:spPr>
        <p:txBody>
          <a:bodyPr/>
          <a:lstStyle/>
          <a:p>
            <a:pPr marL="514350" indent="-514350">
              <a:buFont typeface="+mj-lt"/>
              <a:buAutoNum type="arabicPeriod"/>
            </a:pPr>
            <a:r>
              <a:rPr lang="en-AU" dirty="0" smtClean="0"/>
              <a:t>Rickie Morey		Deakin University</a:t>
            </a:r>
          </a:p>
          <a:p>
            <a:pPr marL="514350" indent="-514350">
              <a:buFont typeface="+mj-lt"/>
              <a:buAutoNum type="arabicPeriod"/>
            </a:pPr>
            <a:r>
              <a:rPr lang="en-AU" dirty="0" smtClean="0"/>
              <a:t>Sylvia </a:t>
            </a:r>
            <a:r>
              <a:rPr lang="en-AU" dirty="0" err="1" smtClean="0"/>
              <a:t>Pilz</a:t>
            </a:r>
            <a:r>
              <a:rPr lang="en-AU" dirty="0" smtClean="0"/>
              <a:t>		Monash University</a:t>
            </a:r>
          </a:p>
          <a:p>
            <a:pPr marL="514350" indent="-514350">
              <a:buFont typeface="+mj-lt"/>
              <a:buAutoNum type="arabicPeriod"/>
            </a:pPr>
            <a:r>
              <a:rPr lang="en-AU" dirty="0" smtClean="0"/>
              <a:t>Sarika Singh		Victoria University</a:t>
            </a:r>
          </a:p>
          <a:p>
            <a:pPr marL="514350" indent="-514350">
              <a:buFont typeface="+mj-lt"/>
              <a:buAutoNum type="arabicPeriod"/>
            </a:pPr>
            <a:r>
              <a:rPr lang="en-AU" dirty="0" smtClean="0"/>
              <a:t>Clare O’Hanlon		La Trobe University</a:t>
            </a:r>
          </a:p>
          <a:p>
            <a:pPr marL="514350" indent="-514350">
              <a:buFont typeface="+mj-lt"/>
              <a:buAutoNum type="arabicPeriod"/>
            </a:pPr>
            <a:endParaRPr lang="en-AU" dirty="0" smtClean="0"/>
          </a:p>
          <a:p>
            <a:pPr marL="514350" indent="-514350">
              <a:buFont typeface="+mj-lt"/>
              <a:buAutoNum type="arabicPeriod"/>
            </a:pPr>
            <a:endParaRPr lang="en-AU" dirty="0"/>
          </a:p>
          <a:p>
            <a:pPr marL="514350" indent="-514350">
              <a:buFont typeface="+mj-lt"/>
              <a:buAutoNum type="arabicPeriod"/>
            </a:pPr>
            <a:r>
              <a:rPr lang="en-AU" dirty="0" smtClean="0"/>
              <a:t>Clare Duffy		Federation University	</a:t>
            </a:r>
          </a:p>
          <a:p>
            <a:pPr marL="514350" indent="-514350">
              <a:buFont typeface="+mj-lt"/>
              <a:buAutoNum type="arabicPeriod"/>
            </a:pPr>
            <a:r>
              <a:rPr lang="en-AU" dirty="0"/>
              <a:t>Mina </a:t>
            </a:r>
            <a:r>
              <a:rPr lang="en-AU" dirty="0" smtClean="0"/>
              <a:t>Nichols-Boyd	La Trobe University</a:t>
            </a:r>
          </a:p>
          <a:p>
            <a:pPr marL="514350" indent="-514350">
              <a:buFont typeface="+mj-lt"/>
              <a:buAutoNum type="arabicPeriod"/>
            </a:pPr>
            <a:r>
              <a:rPr lang="en-AU" dirty="0" smtClean="0"/>
              <a:t>Vivian </a:t>
            </a:r>
            <a:r>
              <a:rPr lang="en-AU" dirty="0" err="1" smtClean="0"/>
              <a:t>Luker</a:t>
            </a:r>
            <a:r>
              <a:rPr lang="en-AU" dirty="0" smtClean="0"/>
              <a:t>		RMIT University</a:t>
            </a:r>
          </a:p>
          <a:p>
            <a:pPr marL="514350" indent="-514350">
              <a:buFont typeface="+mj-lt"/>
              <a:buAutoNum type="arabicPeriod"/>
            </a:pPr>
            <a:r>
              <a:rPr lang="en-AU" dirty="0" smtClean="0"/>
              <a:t>Gerry Fahey		University of Melbourne</a:t>
            </a:r>
          </a:p>
          <a:p>
            <a:pPr marL="514350" indent="-514350">
              <a:buFont typeface="+mj-lt"/>
              <a:buAutoNum type="arabicPeriod"/>
            </a:pPr>
            <a:endParaRPr lang="en-AU" dirty="0"/>
          </a:p>
        </p:txBody>
      </p:sp>
      <p:sp>
        <p:nvSpPr>
          <p:cNvPr id="4" name="Rectangle 3"/>
          <p:cNvSpPr/>
          <p:nvPr/>
        </p:nvSpPr>
        <p:spPr>
          <a:xfrm>
            <a:off x="2294021" y="2642937"/>
            <a:ext cx="5995364" cy="769441"/>
          </a:xfrm>
          <a:prstGeom prst="rect">
            <a:avLst/>
          </a:prstGeom>
          <a:noFill/>
        </p:spPr>
        <p:txBody>
          <a:bodyPr wrap="square" lIns="91440" tIns="45720" rIns="91440" bIns="45720">
            <a:spAutoFit/>
          </a:bodyPr>
          <a:lstStyle/>
          <a:p>
            <a:pPr algn="ctr"/>
            <a:r>
              <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Question Time</a:t>
            </a:r>
            <a:endPar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Rectangle 5"/>
          <p:cNvSpPr/>
          <p:nvPr/>
        </p:nvSpPr>
        <p:spPr>
          <a:xfrm>
            <a:off x="2307871" y="5747083"/>
            <a:ext cx="5995364" cy="769441"/>
          </a:xfrm>
          <a:prstGeom prst="rect">
            <a:avLst/>
          </a:prstGeom>
          <a:noFill/>
        </p:spPr>
        <p:txBody>
          <a:bodyPr wrap="square" lIns="91440" tIns="45720" rIns="91440" bIns="45720">
            <a:spAutoFit/>
          </a:bodyPr>
          <a:lstStyle/>
          <a:p>
            <a:pPr algn="ctr"/>
            <a:r>
              <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Question Time</a:t>
            </a:r>
            <a:endPar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22998658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smtClean="0">
                <a:solidFill>
                  <a:srgbClr val="7030A0"/>
                </a:solidFill>
              </a:rPr>
              <a:t>Queeries and clareification</a:t>
            </a:r>
            <a:endParaRPr lang="en-AU" b="1" dirty="0">
              <a:solidFill>
                <a:srgbClr val="7030A0"/>
              </a:solidFill>
            </a:endParaRPr>
          </a:p>
        </p:txBody>
      </p:sp>
      <p:sp>
        <p:nvSpPr>
          <p:cNvPr id="3" name="Content Placeholder 2"/>
          <p:cNvSpPr>
            <a:spLocks noGrp="1"/>
          </p:cNvSpPr>
          <p:nvPr>
            <p:ph sz="half" idx="1"/>
          </p:nvPr>
        </p:nvSpPr>
        <p:spPr/>
        <p:txBody>
          <a:bodyPr/>
          <a:lstStyle/>
          <a:p>
            <a:r>
              <a:rPr lang="en-AU" dirty="0" smtClean="0"/>
              <a:t>Contact </a:t>
            </a:r>
            <a:r>
              <a:rPr lang="en-AU" dirty="0"/>
              <a:t>Clare: </a:t>
            </a:r>
          </a:p>
          <a:p>
            <a:pPr lvl="1"/>
            <a:r>
              <a:rPr lang="en-AU" dirty="0"/>
              <a:t>on Twitter @</a:t>
            </a:r>
            <a:r>
              <a:rPr lang="en-AU" dirty="0" err="1"/>
              <a:t>clareifications</a:t>
            </a:r>
            <a:endParaRPr lang="en-AU" dirty="0"/>
          </a:p>
          <a:p>
            <a:pPr lvl="1"/>
            <a:r>
              <a:rPr lang="en-AU" dirty="0"/>
              <a:t>via email </a:t>
            </a:r>
            <a:r>
              <a:rPr lang="en-AU" dirty="0">
                <a:hlinkClick r:id="rId3"/>
              </a:rPr>
              <a:t>c.ohanlon@latrobe.edu.au</a:t>
            </a:r>
            <a:r>
              <a:rPr lang="en-AU" dirty="0"/>
              <a:t> </a:t>
            </a:r>
          </a:p>
          <a:p>
            <a:endParaRPr lang="en-AU" dirty="0"/>
          </a:p>
        </p:txBody>
      </p:sp>
      <p:sp>
        <p:nvSpPr>
          <p:cNvPr id="6" name="Content Placeholder 5"/>
          <p:cNvSpPr>
            <a:spLocks noGrp="1"/>
          </p:cNvSpPr>
          <p:nvPr>
            <p:ph sz="half" idx="2"/>
          </p:nvPr>
        </p:nvSpPr>
        <p:spPr/>
        <p:txBody>
          <a:bodyPr/>
          <a:lstStyle/>
          <a:p>
            <a:endParaRPr lang="en-AU" dirty="0"/>
          </a:p>
        </p:txBody>
      </p:sp>
      <p:pic>
        <p:nvPicPr>
          <p:cNvPr id="5" name="Picture 4"/>
          <p:cNvPicPr>
            <a:picLocks noChangeAspect="1"/>
          </p:cNvPicPr>
          <p:nvPr/>
        </p:nvPicPr>
        <p:blipFill>
          <a:blip r:embed="rId4"/>
          <a:stretch>
            <a:fillRect/>
          </a:stretch>
        </p:blipFill>
        <p:spPr>
          <a:xfrm>
            <a:off x="6172200" y="1690688"/>
            <a:ext cx="1926503" cy="3432345"/>
          </a:xfrm>
          <a:prstGeom prst="rect">
            <a:avLst/>
          </a:prstGeom>
        </p:spPr>
      </p:pic>
    </p:spTree>
    <p:extLst>
      <p:ext uri="{BB962C8B-B14F-4D97-AF65-F5344CB8AC3E}">
        <p14:creationId xmlns:p14="http://schemas.microsoft.com/office/powerpoint/2010/main" val="5131404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29389"/>
            <a:ext cx="10515600" cy="5647574"/>
          </a:xfrm>
        </p:spPr>
        <p:txBody>
          <a:bodyPr/>
          <a:lstStyle/>
          <a:p>
            <a:pPr marL="0" indent="0">
              <a:buNone/>
            </a:pPr>
            <a:endParaRPr lang="en-AU" dirty="0" smtClean="0"/>
          </a:p>
        </p:txBody>
      </p:sp>
      <p:sp>
        <p:nvSpPr>
          <p:cNvPr id="4" name="Rectangle 3"/>
          <p:cNvSpPr/>
          <p:nvPr/>
        </p:nvSpPr>
        <p:spPr>
          <a:xfrm>
            <a:off x="1010653" y="2454443"/>
            <a:ext cx="9609221" cy="1446550"/>
          </a:xfrm>
          <a:prstGeom prst="rect">
            <a:avLst/>
          </a:prstGeom>
          <a:noFill/>
        </p:spPr>
        <p:txBody>
          <a:bodyPr wrap="square" lIns="91440" tIns="45720" rIns="91440" bIns="45720">
            <a:spAutoFit/>
          </a:bodyPr>
          <a:lstStyle/>
          <a:p>
            <a:pPr algn="ctr"/>
            <a:r>
              <a:rPr lang="en-US" sz="8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Question Time</a:t>
            </a:r>
            <a:endParaRPr lang="en-US" sz="8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1012407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02105"/>
            <a:ext cx="10515600" cy="5374858"/>
          </a:xfrm>
        </p:spPr>
        <p:txBody>
          <a:bodyPr>
            <a:normAutofit/>
          </a:bodyPr>
          <a:lstStyle/>
          <a:p>
            <a:pPr marL="514350" indent="-514350">
              <a:buFont typeface="+mj-lt"/>
              <a:buAutoNum type="arabicPeriod"/>
            </a:pPr>
            <a:r>
              <a:rPr lang="en-AU" sz="3600" dirty="0"/>
              <a:t>Rickie Morey</a:t>
            </a:r>
            <a:r>
              <a:rPr lang="en-AU" dirty="0"/>
              <a:t>	</a:t>
            </a:r>
          </a:p>
          <a:p>
            <a:pPr lvl="1"/>
            <a:r>
              <a:rPr lang="en-US" sz="2800" b="1" dirty="0"/>
              <a:t>“Isn’t digital literacy just using technology</a:t>
            </a:r>
            <a:r>
              <a:rPr lang="en-US" sz="2800" b="1" dirty="0" smtClean="0"/>
              <a:t>?”</a:t>
            </a:r>
          </a:p>
          <a:p>
            <a:pPr marL="457200" lvl="1" indent="0">
              <a:buNone/>
            </a:pPr>
            <a:endParaRPr lang="en-AU" sz="1200" dirty="0" smtClean="0"/>
          </a:p>
          <a:p>
            <a:pPr marL="514350" indent="-514350">
              <a:buFont typeface="+mj-lt"/>
              <a:buAutoNum type="arabicPeriod"/>
            </a:pPr>
            <a:r>
              <a:rPr lang="en-AU" sz="3600" dirty="0" smtClean="0"/>
              <a:t>Sylvia </a:t>
            </a:r>
            <a:r>
              <a:rPr lang="en-AU" sz="3600" dirty="0" err="1"/>
              <a:t>Pilz</a:t>
            </a:r>
            <a:r>
              <a:rPr lang="en-AU" sz="3600" dirty="0"/>
              <a:t>	</a:t>
            </a:r>
            <a:endParaRPr lang="en-AU" sz="3600" dirty="0" smtClean="0"/>
          </a:p>
          <a:p>
            <a:pPr lvl="1"/>
            <a:r>
              <a:rPr lang="en-AU" sz="3200" dirty="0"/>
              <a:t>	</a:t>
            </a:r>
            <a:r>
              <a:rPr lang="en-US" sz="2800" b="1" dirty="0"/>
              <a:t>My research journey footprint, so far...</a:t>
            </a:r>
            <a:endParaRPr lang="en-AU" sz="2800" b="1" dirty="0"/>
          </a:p>
          <a:p>
            <a:pPr lvl="1"/>
            <a:endParaRPr lang="en-AU" sz="1200" dirty="0" smtClean="0"/>
          </a:p>
          <a:p>
            <a:pPr marL="514350" indent="-514350">
              <a:buFont typeface="+mj-lt"/>
              <a:buAutoNum type="arabicPeriod"/>
            </a:pPr>
            <a:r>
              <a:rPr lang="en-AU" sz="3600" dirty="0" smtClean="0"/>
              <a:t>Sarika </a:t>
            </a:r>
            <a:r>
              <a:rPr lang="en-AU" sz="3600" dirty="0"/>
              <a:t>Singh	</a:t>
            </a:r>
            <a:endParaRPr lang="en-AU" sz="3600" dirty="0" smtClean="0"/>
          </a:p>
          <a:p>
            <a:pPr lvl="1"/>
            <a:r>
              <a:rPr lang="en-AU" sz="3200" dirty="0"/>
              <a:t>	</a:t>
            </a:r>
            <a:r>
              <a:rPr lang="en-US" sz="3200" b="1" dirty="0"/>
              <a:t> </a:t>
            </a:r>
            <a:r>
              <a:rPr lang="en-US" sz="2800" b="1" dirty="0"/>
              <a:t>Evaluation of student e-book education and training </a:t>
            </a:r>
            <a:endParaRPr lang="en-US" sz="2800" b="1" dirty="0" smtClean="0"/>
          </a:p>
          <a:p>
            <a:pPr lvl="1"/>
            <a:endParaRPr lang="en-AU" sz="1200" dirty="0" smtClean="0"/>
          </a:p>
          <a:p>
            <a:pPr marL="514350" indent="-514350">
              <a:buFont typeface="+mj-lt"/>
              <a:buAutoNum type="arabicPeriod"/>
            </a:pPr>
            <a:r>
              <a:rPr lang="en-AU" sz="3600" dirty="0" smtClean="0"/>
              <a:t>Clare O’Hanlon</a:t>
            </a:r>
          </a:p>
          <a:p>
            <a:pPr lvl="1"/>
            <a:r>
              <a:rPr lang="en-AU" sz="3200" dirty="0"/>
              <a:t>	</a:t>
            </a:r>
            <a:r>
              <a:rPr lang="en-US" b="1" dirty="0"/>
              <a:t> </a:t>
            </a:r>
            <a:r>
              <a:rPr lang="en-US" sz="2800" b="1" dirty="0"/>
              <a:t>Finding courage, creativity </a:t>
            </a:r>
            <a:r>
              <a:rPr lang="en-US" sz="2800" b="1" dirty="0" smtClean="0"/>
              <a:t>and community</a:t>
            </a:r>
            <a:endParaRPr lang="en-AU" dirty="0"/>
          </a:p>
        </p:txBody>
      </p:sp>
    </p:spTree>
    <p:extLst>
      <p:ext uri="{BB962C8B-B14F-4D97-AF65-F5344CB8AC3E}">
        <p14:creationId xmlns:p14="http://schemas.microsoft.com/office/powerpoint/2010/main" val="18004449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29389"/>
            <a:ext cx="10515600" cy="5647574"/>
          </a:xfrm>
        </p:spPr>
        <p:txBody>
          <a:bodyPr/>
          <a:lstStyle/>
          <a:p>
            <a:pPr marL="514350" indent="-514350">
              <a:buFont typeface="+mj-lt"/>
              <a:buAutoNum type="arabicPeriod"/>
            </a:pPr>
            <a:r>
              <a:rPr lang="en-AU" dirty="0" smtClean="0"/>
              <a:t>Rickie Morey		Deakin University</a:t>
            </a:r>
          </a:p>
          <a:p>
            <a:pPr marL="514350" indent="-514350">
              <a:buFont typeface="+mj-lt"/>
              <a:buAutoNum type="arabicPeriod"/>
            </a:pPr>
            <a:r>
              <a:rPr lang="en-AU" dirty="0" smtClean="0"/>
              <a:t>Sylvia </a:t>
            </a:r>
            <a:r>
              <a:rPr lang="en-AU" dirty="0" err="1" smtClean="0"/>
              <a:t>Pilz</a:t>
            </a:r>
            <a:r>
              <a:rPr lang="en-AU" dirty="0" smtClean="0"/>
              <a:t>		Monash University</a:t>
            </a:r>
          </a:p>
          <a:p>
            <a:pPr marL="514350" indent="-514350">
              <a:buFont typeface="+mj-lt"/>
              <a:buAutoNum type="arabicPeriod"/>
            </a:pPr>
            <a:r>
              <a:rPr lang="en-AU" dirty="0" smtClean="0"/>
              <a:t>Sarika Singh		Victoria University</a:t>
            </a:r>
          </a:p>
          <a:p>
            <a:pPr marL="514350" indent="-514350">
              <a:buFont typeface="+mj-lt"/>
              <a:buAutoNum type="arabicPeriod"/>
            </a:pPr>
            <a:r>
              <a:rPr lang="en-AU" dirty="0" smtClean="0"/>
              <a:t>Clare O’Hanlon		La Trobe University</a:t>
            </a:r>
          </a:p>
          <a:p>
            <a:pPr marL="514350" indent="-514350">
              <a:buFont typeface="+mj-lt"/>
              <a:buAutoNum type="arabicPeriod"/>
            </a:pPr>
            <a:endParaRPr lang="en-AU" dirty="0" smtClean="0"/>
          </a:p>
          <a:p>
            <a:pPr marL="514350" indent="-514350">
              <a:buFont typeface="+mj-lt"/>
              <a:buAutoNum type="arabicPeriod"/>
            </a:pPr>
            <a:endParaRPr lang="en-AU" dirty="0"/>
          </a:p>
          <a:p>
            <a:pPr marL="514350" indent="-514350">
              <a:buFont typeface="+mj-lt"/>
              <a:buAutoNum type="arabicPeriod"/>
            </a:pPr>
            <a:r>
              <a:rPr lang="en-AU" dirty="0" smtClean="0"/>
              <a:t>Clare Duffy		Federation University	</a:t>
            </a:r>
          </a:p>
          <a:p>
            <a:pPr marL="514350" indent="-514350">
              <a:buFont typeface="+mj-lt"/>
              <a:buAutoNum type="arabicPeriod"/>
            </a:pPr>
            <a:r>
              <a:rPr lang="en-AU" dirty="0"/>
              <a:t>Mina </a:t>
            </a:r>
            <a:r>
              <a:rPr lang="en-AU" dirty="0" smtClean="0"/>
              <a:t>Nichols-Boyd	La Trobe University</a:t>
            </a:r>
          </a:p>
          <a:p>
            <a:pPr marL="514350" indent="-514350">
              <a:buFont typeface="+mj-lt"/>
              <a:buAutoNum type="arabicPeriod"/>
            </a:pPr>
            <a:r>
              <a:rPr lang="en-AU" dirty="0" smtClean="0"/>
              <a:t>Vivian </a:t>
            </a:r>
            <a:r>
              <a:rPr lang="en-AU" dirty="0" err="1" smtClean="0"/>
              <a:t>Luker</a:t>
            </a:r>
            <a:r>
              <a:rPr lang="en-AU" dirty="0" smtClean="0"/>
              <a:t>		RMIT University</a:t>
            </a:r>
          </a:p>
          <a:p>
            <a:pPr marL="514350" indent="-514350">
              <a:buFont typeface="+mj-lt"/>
              <a:buAutoNum type="arabicPeriod"/>
            </a:pPr>
            <a:r>
              <a:rPr lang="en-AU" dirty="0" smtClean="0"/>
              <a:t>Gerry Fahey		University of Melbourne</a:t>
            </a:r>
          </a:p>
          <a:p>
            <a:pPr marL="514350" indent="-514350">
              <a:buFont typeface="+mj-lt"/>
              <a:buAutoNum type="arabicPeriod"/>
            </a:pPr>
            <a:endParaRPr lang="en-AU" dirty="0"/>
          </a:p>
        </p:txBody>
      </p:sp>
      <p:sp>
        <p:nvSpPr>
          <p:cNvPr id="4" name="Rectangle 3"/>
          <p:cNvSpPr/>
          <p:nvPr/>
        </p:nvSpPr>
        <p:spPr>
          <a:xfrm>
            <a:off x="2294021" y="2642937"/>
            <a:ext cx="5995364" cy="769441"/>
          </a:xfrm>
          <a:prstGeom prst="rect">
            <a:avLst/>
          </a:prstGeom>
          <a:noFill/>
        </p:spPr>
        <p:txBody>
          <a:bodyPr wrap="square" lIns="91440" tIns="45720" rIns="91440" bIns="45720">
            <a:spAutoFit/>
          </a:bodyPr>
          <a:lstStyle/>
          <a:p>
            <a:pPr algn="ctr"/>
            <a:r>
              <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Question Time</a:t>
            </a:r>
            <a:endPar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Rectangle 5"/>
          <p:cNvSpPr/>
          <p:nvPr/>
        </p:nvSpPr>
        <p:spPr>
          <a:xfrm>
            <a:off x="2307871" y="5747083"/>
            <a:ext cx="5995364" cy="769441"/>
          </a:xfrm>
          <a:prstGeom prst="rect">
            <a:avLst/>
          </a:prstGeom>
          <a:noFill/>
        </p:spPr>
        <p:txBody>
          <a:bodyPr wrap="square" lIns="91440" tIns="45720" rIns="91440" bIns="45720">
            <a:spAutoFit/>
          </a:bodyPr>
          <a:lstStyle/>
          <a:p>
            <a:pPr algn="ctr"/>
            <a:r>
              <a:rPr lang="en-U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Question Time</a:t>
            </a:r>
            <a:endParaRPr lang="en-U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13607776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45432"/>
            <a:ext cx="10515600" cy="5631531"/>
          </a:xfrm>
        </p:spPr>
        <p:txBody>
          <a:bodyPr/>
          <a:lstStyle/>
          <a:p>
            <a:pPr marL="0" indent="0">
              <a:buNone/>
            </a:pPr>
            <a:r>
              <a:rPr lang="en-AU" sz="4800" dirty="0" smtClean="0"/>
              <a:t>Clare Duffy</a:t>
            </a:r>
            <a:r>
              <a:rPr lang="en-AU" dirty="0"/>
              <a:t>		</a:t>
            </a:r>
            <a:endParaRPr lang="en-AU" dirty="0" smtClean="0"/>
          </a:p>
          <a:p>
            <a:pPr marL="0" indent="0">
              <a:buNone/>
            </a:pPr>
            <a:endParaRPr lang="en-AU" sz="1800" dirty="0" smtClean="0"/>
          </a:p>
          <a:p>
            <a:pPr marL="0" indent="0">
              <a:buNone/>
            </a:pPr>
            <a:r>
              <a:rPr lang="en-AU" dirty="0" smtClean="0"/>
              <a:t>Liaison Librarian (Partner Support)</a:t>
            </a:r>
            <a:endParaRPr lang="en-AU" dirty="0"/>
          </a:p>
          <a:p>
            <a:pPr marL="0" indent="0">
              <a:buNone/>
            </a:pPr>
            <a:r>
              <a:rPr lang="en-AU" dirty="0" smtClean="0"/>
              <a:t>Federation </a:t>
            </a:r>
            <a:r>
              <a:rPr lang="en-AU" dirty="0"/>
              <a:t>University</a:t>
            </a:r>
          </a:p>
          <a:p>
            <a:pPr marL="0" indent="0">
              <a:buNone/>
            </a:pPr>
            <a:endParaRPr lang="en-AU" dirty="0" smtClean="0"/>
          </a:p>
          <a:p>
            <a:pPr marL="0" indent="0">
              <a:buNone/>
            </a:pPr>
            <a:r>
              <a:rPr lang="en-US" sz="4000" b="1" dirty="0"/>
              <a:t>Can a Community of Practice be successful in an online environment?</a:t>
            </a:r>
            <a:endParaRPr lang="en-AU" sz="4000" b="1" dirty="0"/>
          </a:p>
        </p:txBody>
      </p:sp>
    </p:spTree>
    <p:extLst>
      <p:ext uri="{BB962C8B-B14F-4D97-AF65-F5344CB8AC3E}">
        <p14:creationId xmlns:p14="http://schemas.microsoft.com/office/powerpoint/2010/main" val="12045144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graphicFrame>
        <p:nvGraphicFramePr>
          <p:cNvPr id="4" name="Object 3"/>
          <p:cNvGraphicFramePr>
            <a:graphicFrameLocks noChangeAspect="1"/>
          </p:cNvGraphicFramePr>
          <p:nvPr>
            <p:extLst>
              <p:ext uri="{D42A27DB-BD31-4B8C-83A1-F6EECF244321}">
                <p14:modId xmlns:p14="http://schemas.microsoft.com/office/powerpoint/2010/main" val="302601777"/>
              </p:ext>
            </p:extLst>
          </p:nvPr>
        </p:nvGraphicFramePr>
        <p:xfrm>
          <a:off x="1497766" y="0"/>
          <a:ext cx="9159875" cy="6858000"/>
        </p:xfrm>
        <a:graphic>
          <a:graphicData uri="http://schemas.openxmlformats.org/presentationml/2006/ole">
            <mc:AlternateContent xmlns:mc="http://schemas.openxmlformats.org/markup-compatibility/2006">
              <mc:Choice xmlns:v="urn:schemas-microsoft-com:vml" Requires="v">
                <p:oleObj spid="_x0000_s6156" name="Acrobat Document" r:id="rId3" imgW="7315128" imgH="5476682" progId="Acrobat.Document.11">
                  <p:embed/>
                </p:oleObj>
              </mc:Choice>
              <mc:Fallback>
                <p:oleObj name="Acrobat Document" r:id="rId3" imgW="7315128" imgH="5476682" progId="Acrobat.Document.11">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7766" y="0"/>
                        <a:ext cx="9159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7534641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graphicFrame>
        <p:nvGraphicFramePr>
          <p:cNvPr id="4" name="Object 3"/>
          <p:cNvGraphicFramePr>
            <a:graphicFrameLocks noChangeAspect="1"/>
          </p:cNvGraphicFramePr>
          <p:nvPr>
            <p:extLst>
              <p:ext uri="{D42A27DB-BD31-4B8C-83A1-F6EECF244321}">
                <p14:modId xmlns:p14="http://schemas.microsoft.com/office/powerpoint/2010/main" val="2170007643"/>
              </p:ext>
            </p:extLst>
          </p:nvPr>
        </p:nvGraphicFramePr>
        <p:xfrm>
          <a:off x="1500188" y="-36513"/>
          <a:ext cx="9209087" cy="6894513"/>
        </p:xfrm>
        <a:graphic>
          <a:graphicData uri="http://schemas.openxmlformats.org/presentationml/2006/ole">
            <mc:AlternateContent xmlns:mc="http://schemas.openxmlformats.org/markup-compatibility/2006">
              <mc:Choice xmlns:v="urn:schemas-microsoft-com:vml" Requires="v">
                <p:oleObj spid="_x0000_s7180" name="Acrobat Document" r:id="rId3" imgW="7315128" imgH="5476682" progId="Acrobat.Document.11">
                  <p:embed/>
                </p:oleObj>
              </mc:Choice>
              <mc:Fallback>
                <p:oleObj name="Acrobat Document" r:id="rId3" imgW="7315128" imgH="5476682" progId="Acrobat.Document.11">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188" y="-36513"/>
                        <a:ext cx="9209087"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719704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4" name="Content Placeholder 3"/>
          <p:cNvSpPr>
            <a:spLocks noGrp="1"/>
          </p:cNvSpPr>
          <p:nvPr>
            <p:ph idx="1"/>
          </p:nvPr>
        </p:nvSpPr>
        <p:spPr/>
        <p:txBody>
          <a:bodyPr/>
          <a:lstStyle/>
          <a:p>
            <a:endParaRPr lang="en-AU" dirty="0"/>
          </a:p>
        </p:txBody>
      </p:sp>
      <p:graphicFrame>
        <p:nvGraphicFramePr>
          <p:cNvPr id="5" name="Object 4"/>
          <p:cNvGraphicFramePr>
            <a:graphicFrameLocks noChangeAspect="1"/>
          </p:cNvGraphicFramePr>
          <p:nvPr>
            <p:extLst>
              <p:ext uri="{D42A27DB-BD31-4B8C-83A1-F6EECF244321}">
                <p14:modId xmlns:p14="http://schemas.microsoft.com/office/powerpoint/2010/main" val="670890629"/>
              </p:ext>
            </p:extLst>
          </p:nvPr>
        </p:nvGraphicFramePr>
        <p:xfrm>
          <a:off x="1500269" y="-25400"/>
          <a:ext cx="9193213" cy="6883400"/>
        </p:xfrm>
        <a:graphic>
          <a:graphicData uri="http://schemas.openxmlformats.org/presentationml/2006/ole">
            <mc:AlternateContent xmlns:mc="http://schemas.openxmlformats.org/markup-compatibility/2006">
              <mc:Choice xmlns:v="urn:schemas-microsoft-com:vml" Requires="v">
                <p:oleObj spid="_x0000_s8205" name="Acrobat Document" r:id="rId3" imgW="7315128" imgH="5476682" progId="Acrobat.Document.11">
                  <p:embed/>
                </p:oleObj>
              </mc:Choice>
              <mc:Fallback>
                <p:oleObj name="Acrobat Document" r:id="rId3" imgW="7315128" imgH="5476682" progId="Acrobat.Document.11">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269" y="-25400"/>
                        <a:ext cx="9193213"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928376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dirty="0"/>
          </a:p>
        </p:txBody>
      </p:sp>
      <p:sp>
        <p:nvSpPr>
          <p:cNvPr id="5" name="Content Placeholder 4"/>
          <p:cNvSpPr>
            <a:spLocks noGrp="1"/>
          </p:cNvSpPr>
          <p:nvPr>
            <p:ph idx="1"/>
          </p:nvPr>
        </p:nvSpPr>
        <p:spPr/>
        <p:txBody>
          <a:bodyPr/>
          <a:lstStyle/>
          <a:p>
            <a:endParaRPr lang="en-AU"/>
          </a:p>
        </p:txBody>
      </p:sp>
      <p:graphicFrame>
        <p:nvGraphicFramePr>
          <p:cNvPr id="6" name="Object 5"/>
          <p:cNvGraphicFramePr>
            <a:graphicFrameLocks noChangeAspect="1"/>
          </p:cNvGraphicFramePr>
          <p:nvPr>
            <p:extLst>
              <p:ext uri="{D42A27DB-BD31-4B8C-83A1-F6EECF244321}">
                <p14:modId xmlns:p14="http://schemas.microsoft.com/office/powerpoint/2010/main" val="2321627308"/>
              </p:ext>
            </p:extLst>
          </p:nvPr>
        </p:nvGraphicFramePr>
        <p:xfrm>
          <a:off x="1517703" y="0"/>
          <a:ext cx="9159875" cy="6858000"/>
        </p:xfrm>
        <a:graphic>
          <a:graphicData uri="http://schemas.openxmlformats.org/presentationml/2006/ole">
            <mc:AlternateContent xmlns:mc="http://schemas.openxmlformats.org/markup-compatibility/2006">
              <mc:Choice xmlns:v="urn:schemas-microsoft-com:vml" Requires="v">
                <p:oleObj spid="_x0000_s9229" name="Acrobat Document" r:id="rId3" imgW="7315128" imgH="5476682" progId="Acrobat.Document.11">
                  <p:embed/>
                </p:oleObj>
              </mc:Choice>
              <mc:Fallback>
                <p:oleObj name="Acrobat Document" r:id="rId3" imgW="7315128" imgH="5476682" progId="Acrobat.Document.11">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7703" y="0"/>
                        <a:ext cx="9159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607439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dirty="0"/>
          </a:p>
        </p:txBody>
      </p:sp>
      <p:graphicFrame>
        <p:nvGraphicFramePr>
          <p:cNvPr id="5" name="Object 4"/>
          <p:cNvGraphicFramePr>
            <a:graphicFrameLocks noChangeAspect="1"/>
          </p:cNvGraphicFramePr>
          <p:nvPr>
            <p:extLst>
              <p:ext uri="{D42A27DB-BD31-4B8C-83A1-F6EECF244321}">
                <p14:modId xmlns:p14="http://schemas.microsoft.com/office/powerpoint/2010/main" val="1368266318"/>
              </p:ext>
            </p:extLst>
          </p:nvPr>
        </p:nvGraphicFramePr>
        <p:xfrm>
          <a:off x="1621063" y="0"/>
          <a:ext cx="8662988" cy="6892925"/>
        </p:xfrm>
        <a:graphic>
          <a:graphicData uri="http://schemas.openxmlformats.org/presentationml/2006/ole">
            <mc:AlternateContent xmlns:mc="http://schemas.openxmlformats.org/markup-compatibility/2006">
              <mc:Choice xmlns:v="urn:schemas-microsoft-com:vml" Requires="v">
                <p:oleObj spid="_x0000_s10253" name="Acrobat Document" r:id="rId3" imgW="7315128" imgH="5476682" progId="Acrobat.Document.11">
                  <p:embed/>
                </p:oleObj>
              </mc:Choice>
              <mc:Fallback>
                <p:oleObj name="Acrobat Document" r:id="rId3" imgW="7315128" imgH="5476682" progId="Acrobat.Document.11">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1063" y="0"/>
                        <a:ext cx="8662988"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30822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45432"/>
            <a:ext cx="10515600" cy="5631531"/>
          </a:xfrm>
        </p:spPr>
        <p:txBody>
          <a:bodyPr/>
          <a:lstStyle/>
          <a:p>
            <a:pPr marL="0" indent="0">
              <a:buNone/>
            </a:pPr>
            <a:r>
              <a:rPr lang="en-AU" sz="4800" dirty="0" smtClean="0"/>
              <a:t>Rickie </a:t>
            </a:r>
            <a:r>
              <a:rPr lang="en-AU" sz="4800" dirty="0"/>
              <a:t>Morey</a:t>
            </a:r>
            <a:r>
              <a:rPr lang="en-AU" dirty="0"/>
              <a:t>		</a:t>
            </a:r>
            <a:endParaRPr lang="en-AU" dirty="0" smtClean="0"/>
          </a:p>
          <a:p>
            <a:pPr marL="0" indent="0">
              <a:buNone/>
            </a:pPr>
            <a:endParaRPr lang="en-AU" sz="1800" dirty="0" smtClean="0"/>
          </a:p>
          <a:p>
            <a:pPr marL="0" indent="0">
              <a:buNone/>
            </a:pPr>
            <a:r>
              <a:rPr lang="en-AU" dirty="0" smtClean="0"/>
              <a:t>Liaison Librarian</a:t>
            </a:r>
            <a:endParaRPr lang="en-AU" dirty="0"/>
          </a:p>
          <a:p>
            <a:pPr marL="0" indent="0">
              <a:buNone/>
            </a:pPr>
            <a:r>
              <a:rPr lang="en-AU" dirty="0" smtClean="0"/>
              <a:t>Deakin </a:t>
            </a:r>
            <a:r>
              <a:rPr lang="en-AU" dirty="0"/>
              <a:t>University</a:t>
            </a:r>
          </a:p>
          <a:p>
            <a:pPr marL="0" indent="0">
              <a:buNone/>
            </a:pPr>
            <a:endParaRPr lang="en-AU" dirty="0" smtClean="0"/>
          </a:p>
          <a:p>
            <a:pPr marL="0" indent="0">
              <a:buNone/>
            </a:pPr>
            <a:r>
              <a:rPr lang="en-US" sz="4000" b="1" dirty="0"/>
              <a:t>“Isn’t digital literacy just using technology?” – How Deakin’s liaison librarians are preparing students for digital literacy in the workplace.</a:t>
            </a:r>
            <a:endParaRPr lang="en-AU" sz="4000" b="1" dirty="0"/>
          </a:p>
        </p:txBody>
      </p:sp>
    </p:spTree>
    <p:extLst>
      <p:ext uri="{BB962C8B-B14F-4D97-AF65-F5344CB8AC3E}">
        <p14:creationId xmlns:p14="http://schemas.microsoft.com/office/powerpoint/2010/main" val="19064004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45432"/>
            <a:ext cx="10515600" cy="5631531"/>
          </a:xfrm>
        </p:spPr>
        <p:txBody>
          <a:bodyPr/>
          <a:lstStyle/>
          <a:p>
            <a:pPr marL="0" indent="0">
              <a:buNone/>
            </a:pPr>
            <a:r>
              <a:rPr lang="en-AU" sz="4800" dirty="0"/>
              <a:t>Mina Nichols-Boyd</a:t>
            </a:r>
            <a:r>
              <a:rPr lang="en-AU" dirty="0"/>
              <a:t>		</a:t>
            </a:r>
            <a:endParaRPr lang="en-AU" dirty="0" smtClean="0"/>
          </a:p>
          <a:p>
            <a:pPr marL="0" indent="0">
              <a:buNone/>
            </a:pPr>
            <a:endParaRPr lang="en-AU" sz="1800" dirty="0" smtClean="0"/>
          </a:p>
          <a:p>
            <a:pPr marL="0" indent="0">
              <a:buNone/>
            </a:pPr>
            <a:r>
              <a:rPr lang="en-AU" dirty="0" smtClean="0"/>
              <a:t>Senior Learning Advisor</a:t>
            </a:r>
            <a:endParaRPr lang="en-AU" dirty="0"/>
          </a:p>
          <a:p>
            <a:pPr marL="0" indent="0">
              <a:buNone/>
            </a:pPr>
            <a:r>
              <a:rPr lang="en-AU" dirty="0" smtClean="0"/>
              <a:t>La Trobe </a:t>
            </a:r>
            <a:r>
              <a:rPr lang="en-AU" dirty="0"/>
              <a:t>University</a:t>
            </a:r>
          </a:p>
          <a:p>
            <a:pPr marL="0" indent="0">
              <a:buNone/>
            </a:pPr>
            <a:endParaRPr lang="en-AU" dirty="0" smtClean="0"/>
          </a:p>
          <a:p>
            <a:pPr marL="0" indent="0">
              <a:buNone/>
            </a:pPr>
            <a:r>
              <a:rPr lang="en-US" sz="4000" b="1" dirty="0"/>
              <a:t>Error 404 Access denied: Accessibility in higher education</a:t>
            </a:r>
            <a:endParaRPr lang="en-AU" sz="4000" b="1" dirty="0"/>
          </a:p>
        </p:txBody>
      </p:sp>
    </p:spTree>
    <p:extLst>
      <p:ext uri="{BB962C8B-B14F-4D97-AF65-F5344CB8AC3E}">
        <p14:creationId xmlns:p14="http://schemas.microsoft.com/office/powerpoint/2010/main" val="25902227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a:t>Accessibility in higher education</a:t>
            </a:r>
            <a:br>
              <a:rPr lang="en-AU" b="1" dirty="0"/>
            </a:br>
            <a:endParaRPr lang="en-AU" b="1" dirty="0"/>
          </a:p>
        </p:txBody>
      </p:sp>
      <p:sp>
        <p:nvSpPr>
          <p:cNvPr id="3" name="Content Placeholder 2"/>
          <p:cNvSpPr>
            <a:spLocks noGrp="1"/>
          </p:cNvSpPr>
          <p:nvPr>
            <p:ph idx="1"/>
          </p:nvPr>
        </p:nvSpPr>
        <p:spPr/>
        <p:txBody>
          <a:bodyPr>
            <a:normAutofit/>
          </a:bodyPr>
          <a:lstStyle/>
          <a:p>
            <a:r>
              <a:rPr lang="en-AU" sz="4000" dirty="0" smtClean="0"/>
              <a:t>Removing barriers to access and participation for students with disabilities</a:t>
            </a:r>
          </a:p>
          <a:p>
            <a:r>
              <a:rPr lang="en-AU" sz="4000" dirty="0" smtClean="0"/>
              <a:t>Disability Discrimination Act 1992 (DDA)</a:t>
            </a:r>
          </a:p>
          <a:p>
            <a:r>
              <a:rPr lang="en-AU" sz="4000" dirty="0" smtClean="0"/>
              <a:t>DDA definition includes: physical, sensory, mental and intellectual disability</a:t>
            </a:r>
          </a:p>
          <a:p>
            <a:endParaRPr lang="en-AU" sz="4000" dirty="0" smtClean="0"/>
          </a:p>
          <a:p>
            <a:endParaRPr lang="en-AU" sz="4000" dirty="0"/>
          </a:p>
        </p:txBody>
      </p:sp>
    </p:spTree>
    <p:extLst>
      <p:ext uri="{BB962C8B-B14F-4D97-AF65-F5344CB8AC3E}">
        <p14:creationId xmlns:p14="http://schemas.microsoft.com/office/powerpoint/2010/main" val="18256021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pPr algn="ctr"/>
            <a:r>
              <a:rPr lang="en-AU" b="1" dirty="0" smtClean="0"/>
              <a:t>Face palm moment (aka reflecting on practice)</a:t>
            </a:r>
            <a:endParaRPr lang="en-AU" b="1" dirty="0"/>
          </a:p>
        </p:txBody>
      </p:sp>
      <p:pic>
        <p:nvPicPr>
          <p:cNvPr id="4" name="Content Placeholder 3" descr="Cartoon of woman slapping face with hand." title="Face palm"/>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62811" y="1690688"/>
            <a:ext cx="3367453" cy="3632017"/>
          </a:xfrm>
        </p:spPr>
      </p:pic>
      <p:sp>
        <p:nvSpPr>
          <p:cNvPr id="3" name="TextBox 2"/>
          <p:cNvSpPr txBox="1"/>
          <p:nvPr/>
        </p:nvSpPr>
        <p:spPr>
          <a:xfrm>
            <a:off x="6175717" y="5641145"/>
            <a:ext cx="4825219" cy="461665"/>
          </a:xfrm>
          <a:prstGeom prst="rect">
            <a:avLst/>
          </a:prstGeom>
          <a:noFill/>
        </p:spPr>
        <p:txBody>
          <a:bodyPr wrap="square" rtlCol="0">
            <a:spAutoFit/>
          </a:bodyPr>
          <a:lstStyle/>
          <a:p>
            <a:r>
              <a:rPr lang="en-AU" sz="1200" dirty="0" smtClean="0">
                <a:hlinkClick r:id="rId4"/>
              </a:rPr>
              <a:t>Female-black-facepalm</a:t>
            </a:r>
            <a:r>
              <a:rPr lang="en-AU" sz="1200" dirty="0" smtClean="0"/>
              <a:t> by </a:t>
            </a:r>
            <a:r>
              <a:rPr lang="en-AU" sz="1200" b="1" dirty="0"/>
              <a:t>đây chỉ là cái kho chứa </a:t>
            </a:r>
            <a:r>
              <a:rPr lang="en-AU" sz="1200" b="1" dirty="0" smtClean="0"/>
              <a:t>hình / </a:t>
            </a:r>
            <a:r>
              <a:rPr lang="en-AU" sz="1200" b="1" dirty="0" smtClean="0">
                <a:hlinkClick r:id="rId5"/>
              </a:rPr>
              <a:t>CC BY 2.0</a:t>
            </a:r>
            <a:endParaRPr lang="en-AU" sz="1200" b="1" dirty="0"/>
          </a:p>
          <a:p>
            <a:r>
              <a:rPr lang="en-AU" sz="1200" dirty="0" smtClean="0"/>
              <a:t> </a:t>
            </a:r>
            <a:endParaRPr lang="en-AU" sz="1200" dirty="0"/>
          </a:p>
        </p:txBody>
      </p:sp>
    </p:spTree>
    <p:extLst>
      <p:ext uri="{BB962C8B-B14F-4D97-AF65-F5344CB8AC3E}">
        <p14:creationId xmlns:p14="http://schemas.microsoft.com/office/powerpoint/2010/main" val="14227013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smtClean="0"/>
              <a:t>Quick tips</a:t>
            </a:r>
            <a:endParaRPr lang="en-AU" b="1" strike="sngStrike" dirty="0"/>
          </a:p>
        </p:txBody>
      </p:sp>
      <p:sp>
        <p:nvSpPr>
          <p:cNvPr id="3" name="Content Placeholder 2"/>
          <p:cNvSpPr>
            <a:spLocks noGrp="1"/>
          </p:cNvSpPr>
          <p:nvPr>
            <p:ph idx="1"/>
          </p:nvPr>
        </p:nvSpPr>
        <p:spPr/>
        <p:txBody>
          <a:bodyPr/>
          <a:lstStyle/>
          <a:p>
            <a:r>
              <a:rPr lang="en-AU" sz="4000" dirty="0" smtClean="0"/>
              <a:t>Use true heading styles</a:t>
            </a:r>
          </a:p>
          <a:p>
            <a:r>
              <a:rPr lang="en-AU" sz="4000" dirty="0" smtClean="0"/>
              <a:t>Apply alternative text for images</a:t>
            </a:r>
          </a:p>
          <a:p>
            <a:r>
              <a:rPr lang="en-AU" sz="4000" dirty="0" smtClean="0"/>
              <a:t>Use true numbered and bulleted lists</a:t>
            </a:r>
          </a:p>
          <a:p>
            <a:r>
              <a:rPr lang="en-AU" sz="4000" dirty="0" smtClean="0"/>
              <a:t>Describe hyperlinks</a:t>
            </a:r>
          </a:p>
          <a:p>
            <a:r>
              <a:rPr lang="en-AU" sz="4000" dirty="0" smtClean="0"/>
              <a:t>Describe tables</a:t>
            </a:r>
          </a:p>
          <a:p>
            <a:pPr marL="0" indent="0">
              <a:buNone/>
            </a:pPr>
            <a:endParaRPr lang="en-AU" dirty="0"/>
          </a:p>
        </p:txBody>
      </p:sp>
    </p:spTree>
    <p:extLst>
      <p:ext uri="{BB962C8B-B14F-4D97-AF65-F5344CB8AC3E}">
        <p14:creationId xmlns:p14="http://schemas.microsoft.com/office/powerpoint/2010/main" val="22153006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een tick - no accessibility issues found." title="Accessibility Checker - Inspection resul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0082" y="4823240"/>
            <a:ext cx="2676525" cy="1628775"/>
          </a:xfrm>
          <a:prstGeom prst="rect">
            <a:avLst/>
          </a:prstGeom>
        </p:spPr>
      </p:pic>
      <p:pic>
        <p:nvPicPr>
          <p:cNvPr id="4" name="Content Placeholder 3" descr="How to find the accessibility checker in Word." title="Accessibility Checke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800068" y="1825625"/>
            <a:ext cx="4591864" cy="4351338"/>
          </a:xfrm>
        </p:spPr>
      </p:pic>
      <p:sp>
        <p:nvSpPr>
          <p:cNvPr id="2" name="Title 1"/>
          <p:cNvSpPr>
            <a:spLocks noGrp="1"/>
          </p:cNvSpPr>
          <p:nvPr>
            <p:ph type="title"/>
          </p:nvPr>
        </p:nvSpPr>
        <p:spPr/>
        <p:txBody>
          <a:bodyPr/>
          <a:lstStyle/>
          <a:p>
            <a:pPr algn="ctr"/>
            <a:r>
              <a:rPr lang="en-AU" b="1" dirty="0" smtClean="0"/>
              <a:t>Accessibility Checker</a:t>
            </a:r>
            <a:endParaRPr lang="en-AU" b="1" dirty="0"/>
          </a:p>
        </p:txBody>
      </p:sp>
    </p:spTree>
    <p:extLst>
      <p:ext uri="{BB962C8B-B14F-4D97-AF65-F5344CB8AC3E}">
        <p14:creationId xmlns:p14="http://schemas.microsoft.com/office/powerpoint/2010/main" val="7423436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b="1" dirty="0" smtClean="0"/>
              <a:t>References and resources</a:t>
            </a:r>
            <a:endParaRPr lang="en-AU" b="1" dirty="0"/>
          </a:p>
        </p:txBody>
      </p:sp>
      <p:sp>
        <p:nvSpPr>
          <p:cNvPr id="3" name="Content Placeholder 2"/>
          <p:cNvSpPr>
            <a:spLocks noGrp="1"/>
          </p:cNvSpPr>
          <p:nvPr>
            <p:ph idx="1"/>
          </p:nvPr>
        </p:nvSpPr>
        <p:spPr>
          <a:xfrm>
            <a:off x="838200" y="1420838"/>
            <a:ext cx="10515600" cy="5176910"/>
          </a:xfrm>
        </p:spPr>
        <p:txBody>
          <a:bodyPr>
            <a:normAutofit fontScale="92500" lnSpcReduction="10000"/>
          </a:bodyPr>
          <a:lstStyle/>
          <a:p>
            <a:pPr marL="0" indent="-457200">
              <a:buNone/>
            </a:pPr>
            <a:r>
              <a:rPr lang="en-AU" dirty="0"/>
              <a:t>Australian Disability Clearinghouse on Education and Training (ADCET). (2016). Home. Retrieved from </a:t>
            </a:r>
            <a:r>
              <a:rPr lang="en-AU" dirty="0">
                <a:hlinkClick r:id="rId3"/>
              </a:rPr>
              <a:t>http://www.adcet.edu.au</a:t>
            </a:r>
            <a:r>
              <a:rPr lang="en-AU" dirty="0" smtClean="0">
                <a:hlinkClick r:id="rId3"/>
              </a:rPr>
              <a:t>/</a:t>
            </a:r>
            <a:endParaRPr lang="en-AU" dirty="0" smtClean="0"/>
          </a:p>
          <a:p>
            <a:pPr marL="0" indent="-457200">
              <a:buNone/>
            </a:pPr>
            <a:r>
              <a:rPr lang="en-AU" dirty="0" smtClean="0"/>
              <a:t>Brabazon</a:t>
            </a:r>
            <a:r>
              <a:rPr lang="en-AU" dirty="0"/>
              <a:t>, T. (2015). </a:t>
            </a:r>
            <a:r>
              <a:rPr lang="en-AU" i="1" dirty="0"/>
              <a:t>Enabling university: Impairment, (dis)ability and social justice in higher education </a:t>
            </a:r>
            <a:r>
              <a:rPr lang="en-AU" dirty="0"/>
              <a:t>[Springer]. doi:10.1007/978-3-319-12802-3</a:t>
            </a:r>
          </a:p>
          <a:p>
            <a:pPr marL="0" indent="-457200">
              <a:buNone/>
            </a:pPr>
            <a:r>
              <a:rPr lang="en-AU" dirty="0"/>
              <a:t>Disability Discrimination Act 1992 (Cth). Retrieved from </a:t>
            </a:r>
            <a:r>
              <a:rPr lang="en-AU" dirty="0">
                <a:hlinkClick r:id="rId4"/>
              </a:rPr>
              <a:t>http://</a:t>
            </a:r>
            <a:r>
              <a:rPr lang="en-AU" dirty="0" smtClean="0">
                <a:hlinkClick r:id="rId4"/>
              </a:rPr>
              <a:t>www.austlii.edu.au/au/legis/cth/consol_act/dda1992264/index.html#s4</a:t>
            </a:r>
            <a:endParaRPr lang="en-AU" dirty="0" smtClean="0"/>
          </a:p>
          <a:p>
            <a:pPr marL="0" indent="-457200">
              <a:buNone/>
            </a:pPr>
            <a:r>
              <a:rPr lang="en-AU" dirty="0" smtClean="0"/>
              <a:t>Turner</a:t>
            </a:r>
            <a:r>
              <a:rPr lang="en-AU" dirty="0"/>
              <a:t>, J., &amp; Schomberg, J. (2016). Inclusivity, Gestalt principles, and plain language in document design. </a:t>
            </a:r>
            <a:r>
              <a:rPr lang="en-AU" i="1" dirty="0"/>
              <a:t>In the Library with the Lead Pipe</a:t>
            </a:r>
            <a:r>
              <a:rPr lang="en-AU" dirty="0"/>
              <a:t>, </a:t>
            </a:r>
            <a:r>
              <a:rPr lang="en-AU" i="1" dirty="0"/>
              <a:t>June</a:t>
            </a:r>
            <a:r>
              <a:rPr lang="en-AU" dirty="0"/>
              <a:t>. Retrieved from </a:t>
            </a:r>
            <a:r>
              <a:rPr lang="en-AU" dirty="0">
                <a:hlinkClick r:id="rId5"/>
              </a:rPr>
              <a:t>http://www.inthelibrarywiththeleadpipe.org/2016/accessibility</a:t>
            </a:r>
            <a:r>
              <a:rPr lang="en-AU" dirty="0" smtClean="0">
                <a:hlinkClick r:id="rId5"/>
              </a:rPr>
              <a:t>/</a:t>
            </a:r>
            <a:endParaRPr lang="en-AU" dirty="0" smtClean="0"/>
          </a:p>
          <a:p>
            <a:pPr marL="0" indent="-457200">
              <a:buNone/>
            </a:pPr>
            <a:r>
              <a:rPr lang="en-AU" dirty="0" smtClean="0"/>
              <a:t>Vision </a:t>
            </a:r>
            <a:r>
              <a:rPr lang="en-AU" dirty="0"/>
              <a:t>Australia. (2012). Digital Access consulting. Retrieved from </a:t>
            </a:r>
            <a:r>
              <a:rPr lang="en-AU" dirty="0">
                <a:hlinkClick r:id="rId6"/>
              </a:rPr>
              <a:t>https://</a:t>
            </a:r>
            <a:r>
              <a:rPr lang="en-AU" dirty="0" smtClean="0">
                <a:hlinkClick r:id="rId6"/>
              </a:rPr>
              <a:t>www.visionaustralia.org/business-and-professionals/digital-access-consulting</a:t>
            </a:r>
            <a:endParaRPr lang="en-AU" dirty="0" smtClean="0"/>
          </a:p>
          <a:p>
            <a:pPr marL="0" indent="-457200">
              <a:buNone/>
            </a:pPr>
            <a:endParaRPr lang="en-AU" dirty="0"/>
          </a:p>
          <a:p>
            <a:pPr marL="0" indent="0">
              <a:buNone/>
            </a:pPr>
            <a:endParaRPr lang="en-AU" dirty="0"/>
          </a:p>
        </p:txBody>
      </p:sp>
    </p:spTree>
    <p:extLst>
      <p:ext uri="{BB962C8B-B14F-4D97-AF65-F5344CB8AC3E}">
        <p14:creationId xmlns:p14="http://schemas.microsoft.com/office/powerpoint/2010/main" val="29054787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45432"/>
            <a:ext cx="10515600" cy="5631531"/>
          </a:xfrm>
        </p:spPr>
        <p:txBody>
          <a:bodyPr/>
          <a:lstStyle/>
          <a:p>
            <a:pPr marL="0" indent="0">
              <a:buNone/>
            </a:pPr>
            <a:r>
              <a:rPr lang="en-AU" sz="4800" dirty="0" smtClean="0"/>
              <a:t>Vivian </a:t>
            </a:r>
            <a:r>
              <a:rPr lang="en-AU" sz="4800" dirty="0" err="1" smtClean="0"/>
              <a:t>Luker</a:t>
            </a:r>
            <a:r>
              <a:rPr lang="en-AU" dirty="0"/>
              <a:t>		</a:t>
            </a:r>
            <a:endParaRPr lang="en-AU" dirty="0" smtClean="0"/>
          </a:p>
          <a:p>
            <a:pPr marL="0" indent="0">
              <a:buNone/>
            </a:pPr>
            <a:endParaRPr lang="en-AU" sz="1800" dirty="0" smtClean="0"/>
          </a:p>
          <a:p>
            <a:pPr marL="0" indent="0">
              <a:buNone/>
            </a:pPr>
            <a:r>
              <a:rPr lang="en-AU" dirty="0" smtClean="0"/>
              <a:t>Reference Librarian</a:t>
            </a:r>
            <a:endParaRPr lang="en-AU" dirty="0"/>
          </a:p>
          <a:p>
            <a:pPr marL="0" indent="0">
              <a:buNone/>
            </a:pPr>
            <a:r>
              <a:rPr lang="en-AU" dirty="0" smtClean="0"/>
              <a:t>RMIT University</a:t>
            </a:r>
            <a:endParaRPr lang="en-AU" dirty="0"/>
          </a:p>
          <a:p>
            <a:pPr marL="0" indent="0">
              <a:buNone/>
            </a:pPr>
            <a:endParaRPr lang="en-AU" dirty="0" smtClean="0"/>
          </a:p>
          <a:p>
            <a:pPr marL="0" indent="0">
              <a:buNone/>
            </a:pPr>
            <a:r>
              <a:rPr lang="en-US" sz="4000" b="1" dirty="0"/>
              <a:t>Chatterbox: 460% increased usage of an Ask a Librarian chat service</a:t>
            </a:r>
            <a:endParaRPr lang="en-AU" sz="4000" b="1" dirty="0"/>
          </a:p>
        </p:txBody>
      </p:sp>
    </p:spTree>
    <p:extLst>
      <p:ext uri="{BB962C8B-B14F-4D97-AF65-F5344CB8AC3E}">
        <p14:creationId xmlns:p14="http://schemas.microsoft.com/office/powerpoint/2010/main" val="40004077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RMIT_logo.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67901" y="295276"/>
            <a:ext cx="1826684"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Uni_lib_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0033" y="295276"/>
            <a:ext cx="2728384"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6" descr="TEX_0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738813"/>
            <a:ext cx="121920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2134" r="923" b="2134"/>
          <a:stretch/>
        </p:blipFill>
        <p:spPr>
          <a:xfrm>
            <a:off x="1034143" y="3774920"/>
            <a:ext cx="6172200" cy="2169722"/>
          </a:xfrm>
          <a:prstGeom prst="rect">
            <a:avLst/>
          </a:prstGeom>
          <a:ln>
            <a:solidFill>
              <a:schemeClr val="bg1">
                <a:lumMod val="75000"/>
              </a:schemeClr>
            </a:solidFill>
          </a:ln>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9875"/>
          <a:stretch/>
        </p:blipFill>
        <p:spPr bwMode="auto">
          <a:xfrm>
            <a:off x="875091" y="1190398"/>
            <a:ext cx="3749223"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ubtitle 2"/>
          <p:cNvSpPr txBox="1">
            <a:spLocks/>
          </p:cNvSpPr>
          <p:nvPr/>
        </p:nvSpPr>
        <p:spPr bwMode="auto">
          <a:xfrm>
            <a:off x="875091" y="2028061"/>
            <a:ext cx="973182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t" anchorCtr="0" compatLnSpc="1">
            <a:prstTxWarp prst="textNoShape">
              <a:avLst/>
            </a:prstTxWarp>
            <a:normAutofit/>
          </a:bodyPr>
          <a:lstStyle>
            <a:lvl1pPr marL="0" indent="0" algn="ctr" defTabSz="457200" rtl="0" eaLnBrk="1" fontAlgn="base" hangingPunct="1">
              <a:spcBef>
                <a:spcPct val="20000"/>
              </a:spcBef>
              <a:spcAft>
                <a:spcPct val="0"/>
              </a:spcAft>
              <a:buFont typeface="Arial" charset="0"/>
              <a:buNone/>
              <a:defRPr sz="3200" kern="1200">
                <a:solidFill>
                  <a:schemeClr val="tx1">
                    <a:tint val="75000"/>
                  </a:schemeClr>
                </a:solidFill>
                <a:latin typeface="+mn-lt"/>
                <a:ea typeface="ＭＳ Ｐゴシック" charset="0"/>
                <a:cs typeface="ＭＳ Ｐゴシック" charset="0"/>
              </a:defRPr>
            </a:lvl1pPr>
            <a:lvl2pPr marL="457200" indent="0" algn="ctr" defTabSz="457200" rtl="0" eaLnBrk="1" fontAlgn="base" hangingPunct="1">
              <a:spcBef>
                <a:spcPct val="20000"/>
              </a:spcBef>
              <a:spcAft>
                <a:spcPct val="0"/>
              </a:spcAft>
              <a:buFont typeface="Arial" charset="0"/>
              <a:buNone/>
              <a:defRPr sz="2800" b="0" i="0" u="none" kern="1200">
                <a:solidFill>
                  <a:schemeClr val="tx1">
                    <a:tint val="75000"/>
                  </a:schemeClr>
                </a:solidFill>
                <a:latin typeface="+mn-lt"/>
                <a:ea typeface="ＭＳ Ｐゴシック" charset="0"/>
                <a:cs typeface="+mn-cs"/>
              </a:defRPr>
            </a:lvl2pPr>
            <a:lvl3pPr marL="914400" indent="0" algn="ctr" defTabSz="457200" rtl="0" eaLnBrk="1" fontAlgn="base" hangingPunct="1">
              <a:spcBef>
                <a:spcPct val="20000"/>
              </a:spcBef>
              <a:spcAft>
                <a:spcPct val="0"/>
              </a:spcAft>
              <a:buFont typeface="Arial" charset="0"/>
              <a:buNone/>
              <a:defRPr sz="2400" kern="1200">
                <a:solidFill>
                  <a:schemeClr val="tx1">
                    <a:tint val="75000"/>
                  </a:schemeClr>
                </a:solidFill>
                <a:latin typeface="+mn-lt"/>
                <a:ea typeface="ＭＳ Ｐゴシック" charset="0"/>
                <a:cs typeface="+mn-cs"/>
              </a:defRPr>
            </a:lvl3pPr>
            <a:lvl4pPr marL="13716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4pPr>
            <a:lvl5pPr marL="1828800" indent="0" algn="ctr" defTabSz="457200" rtl="0" eaLnBrk="1" fontAlgn="base" hangingPunct="1">
              <a:spcBef>
                <a:spcPct val="20000"/>
              </a:spcBef>
              <a:spcAft>
                <a:spcPct val="0"/>
              </a:spcAft>
              <a:buFont typeface="Arial" charset="0"/>
              <a:buNone/>
              <a:defRPr sz="2000" kern="1200">
                <a:solidFill>
                  <a:schemeClr val="tx1">
                    <a:tint val="75000"/>
                  </a:schemeClr>
                </a:solidFill>
                <a:latin typeface="+mn-lt"/>
                <a:ea typeface="ＭＳ Ｐゴシック" charset="0"/>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fontAlgn="auto">
              <a:spcAft>
                <a:spcPts val="0"/>
              </a:spcAft>
              <a:defRPr/>
            </a:pPr>
            <a:r>
              <a:rPr lang="en-AU" sz="3600" b="1" dirty="0" smtClean="0">
                <a:solidFill>
                  <a:schemeClr val="tx1"/>
                </a:solidFill>
                <a:latin typeface="Arial" pitchFamily="34" charset="0"/>
                <a:cs typeface="Arial" pitchFamily="34" charset="0"/>
              </a:rPr>
              <a:t>How we increased usage of Ask a Librarian chat by 460%</a:t>
            </a:r>
            <a:endParaRPr lang="en-US" sz="3600" b="1" dirty="0" smtClean="0">
              <a:solidFill>
                <a:schemeClr val="tx1"/>
              </a:solidFill>
              <a:latin typeface="Arial" pitchFamily="34" charset="0"/>
              <a:ea typeface="+mn-ea"/>
              <a:cs typeface="Arial" pitchFamily="34" charset="0"/>
            </a:endParaRPr>
          </a:p>
        </p:txBody>
      </p:sp>
    </p:spTree>
    <p:extLst>
      <p:ext uri="{BB962C8B-B14F-4D97-AF65-F5344CB8AC3E}">
        <p14:creationId xmlns:p14="http://schemas.microsoft.com/office/powerpoint/2010/main" val="8432856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RMIT_logo.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67901" y="295276"/>
            <a:ext cx="1826684"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Uni_lib_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0033" y="295276"/>
            <a:ext cx="2728384"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Chart 1"/>
          <p:cNvGraphicFramePr/>
          <p:nvPr>
            <p:extLst>
              <p:ext uri="{D42A27DB-BD31-4B8C-83A1-F6EECF244321}">
                <p14:modId xmlns:p14="http://schemas.microsoft.com/office/powerpoint/2010/main" val="1601512341"/>
              </p:ext>
            </p:extLst>
          </p:nvPr>
        </p:nvGraphicFramePr>
        <p:xfrm>
          <a:off x="690031" y="1639422"/>
          <a:ext cx="11177799" cy="4927930"/>
        </p:xfrm>
        <a:graphic>
          <a:graphicData uri="http://schemas.openxmlformats.org/drawingml/2006/chart">
            <c:chart xmlns:c="http://schemas.openxmlformats.org/drawingml/2006/chart" xmlns:r="http://schemas.openxmlformats.org/officeDocument/2006/relationships" r:id="rId4"/>
          </a:graphicData>
        </a:graphic>
      </p:graphicFrame>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3799" y="727531"/>
            <a:ext cx="9802284"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6629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6" descr="TEX_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17" y="5470525"/>
            <a:ext cx="1219200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RMIT_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67901" y="295276"/>
            <a:ext cx="1826684"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Uni_lib_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0033" y="295276"/>
            <a:ext cx="2728384"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Chart 14"/>
          <p:cNvGraphicFramePr>
            <a:graphicFrameLocks/>
          </p:cNvGraphicFramePr>
          <p:nvPr>
            <p:extLst>
              <p:ext uri="{D42A27DB-BD31-4B8C-83A1-F6EECF244321}">
                <p14:modId xmlns:p14="http://schemas.microsoft.com/office/powerpoint/2010/main" val="3892645148"/>
              </p:ext>
            </p:extLst>
          </p:nvPr>
        </p:nvGraphicFramePr>
        <p:xfrm>
          <a:off x="2467883" y="2378200"/>
          <a:ext cx="6800824" cy="3713719"/>
        </p:xfrm>
        <a:graphic>
          <a:graphicData uri="http://schemas.openxmlformats.org/drawingml/2006/chart">
            <c:chart xmlns:c="http://schemas.openxmlformats.org/drawingml/2006/chart" xmlns:r="http://schemas.openxmlformats.org/officeDocument/2006/relationships" r:id="rId5"/>
          </a:graphicData>
        </a:graphic>
      </p:graphicFrame>
      <p:sp>
        <p:nvSpPr>
          <p:cNvPr id="4" name="Line Callout 1 (No Border) 3"/>
          <p:cNvSpPr/>
          <p:nvPr/>
        </p:nvSpPr>
        <p:spPr>
          <a:xfrm>
            <a:off x="690034" y="2637064"/>
            <a:ext cx="2579913" cy="911682"/>
          </a:xfrm>
          <a:prstGeom prst="callout1">
            <a:avLst>
              <a:gd name="adj1" fmla="val 47746"/>
              <a:gd name="adj2" fmla="val 102216"/>
              <a:gd name="adj3" fmla="val 69871"/>
              <a:gd name="adj4" fmla="val 124537"/>
            </a:avLst>
          </a:prstGeom>
          <a:gradFill>
            <a:gsLst>
              <a:gs pos="100000">
                <a:schemeClr val="bg1"/>
              </a:gs>
              <a:gs pos="100000">
                <a:schemeClr val="accent1">
                  <a:tint val="50000"/>
                  <a:shade val="100000"/>
                  <a:satMod val="350000"/>
                </a:schemeClr>
              </a:gs>
            </a:gsLst>
          </a:gradFill>
          <a:ln w="190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chemeClr val="tx1"/>
                </a:solidFill>
                <a:latin typeface="Arial" pitchFamily="34" charset="0"/>
                <a:cs typeface="Arial" pitchFamily="34" charset="0"/>
              </a:rPr>
              <a:t>21% Complex research advice</a:t>
            </a:r>
            <a:endParaRPr lang="en-AU" sz="2000" dirty="0"/>
          </a:p>
        </p:txBody>
      </p:sp>
      <p:sp>
        <p:nvSpPr>
          <p:cNvPr id="20" name="Line Callout 1 (No Border) 19"/>
          <p:cNvSpPr/>
          <p:nvPr/>
        </p:nvSpPr>
        <p:spPr>
          <a:xfrm>
            <a:off x="8325080" y="2442480"/>
            <a:ext cx="2579913" cy="864056"/>
          </a:xfrm>
          <a:prstGeom prst="callout1">
            <a:avLst>
              <a:gd name="adj1" fmla="val 53322"/>
              <a:gd name="adj2" fmla="val -4113"/>
              <a:gd name="adj3" fmla="val 80653"/>
              <a:gd name="adj4" fmla="val -25675"/>
            </a:avLst>
          </a:prstGeom>
          <a:gradFill>
            <a:gsLst>
              <a:gs pos="100000">
                <a:schemeClr val="bg1"/>
              </a:gs>
              <a:gs pos="100000">
                <a:schemeClr val="accent1">
                  <a:tint val="50000"/>
                  <a:shade val="100000"/>
                  <a:satMod val="350000"/>
                </a:schemeClr>
              </a:gs>
            </a:gsLst>
          </a:gradFill>
          <a:ln w="190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latin typeface="Arial" pitchFamily="34" charset="0"/>
                <a:cs typeface="Arial" pitchFamily="34" charset="0"/>
              </a:rPr>
              <a:t>26% Service enquiries</a:t>
            </a:r>
            <a:endParaRPr lang="en-AU" sz="2000" dirty="0"/>
          </a:p>
        </p:txBody>
      </p:sp>
      <p:sp>
        <p:nvSpPr>
          <p:cNvPr id="21" name="Line Callout 1 (No Border) 20"/>
          <p:cNvSpPr/>
          <p:nvPr/>
        </p:nvSpPr>
        <p:spPr>
          <a:xfrm>
            <a:off x="8233897" y="4813979"/>
            <a:ext cx="2762276" cy="839565"/>
          </a:xfrm>
          <a:prstGeom prst="callout1">
            <a:avLst>
              <a:gd name="adj1" fmla="val 54295"/>
              <a:gd name="adj2" fmla="val -566"/>
              <a:gd name="adj3" fmla="val 65150"/>
              <a:gd name="adj4" fmla="val -34451"/>
            </a:avLst>
          </a:prstGeom>
          <a:gradFill>
            <a:gsLst>
              <a:gs pos="100000">
                <a:schemeClr val="bg1"/>
              </a:gs>
              <a:gs pos="100000">
                <a:schemeClr val="accent1">
                  <a:tint val="50000"/>
                  <a:shade val="100000"/>
                  <a:satMod val="350000"/>
                </a:schemeClr>
              </a:gs>
            </a:gsLst>
          </a:gradFill>
          <a:ln w="19050"/>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latin typeface="Arial" pitchFamily="34" charset="0"/>
                <a:cs typeface="Arial" pitchFamily="34" charset="0"/>
              </a:rPr>
              <a:t>32% Known item searches</a:t>
            </a:r>
            <a:endParaRPr lang="en-AU" sz="2000" dirty="0"/>
          </a:p>
        </p:txBody>
      </p:sp>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9777" y="699986"/>
            <a:ext cx="784436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3187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133" y="646354"/>
            <a:ext cx="11166836" cy="792000"/>
          </a:xfrm>
        </p:spPr>
        <p:txBody>
          <a:bodyPr/>
          <a:lstStyle/>
          <a:p>
            <a:pPr algn="ctr"/>
            <a:r>
              <a:rPr lang="en-AU" sz="4600" dirty="0"/>
              <a:t>Work integrated learning at deakin</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7132" y="1734856"/>
            <a:ext cx="3204280" cy="1728000"/>
          </a:xfrm>
        </p:spPr>
      </p:pic>
      <p:sp>
        <p:nvSpPr>
          <p:cNvPr id="4" name="Footer Placeholder 3"/>
          <p:cNvSpPr>
            <a:spLocks noGrp="1"/>
          </p:cNvSpPr>
          <p:nvPr>
            <p:ph type="ftr" sz="quarter" idx="11"/>
          </p:nvPr>
        </p:nvSpPr>
        <p:spPr/>
        <p:txBody>
          <a:bodyPr/>
          <a:lstStyle/>
          <a:p>
            <a:r>
              <a:rPr lang="en-AU" smtClean="0"/>
              <a:t>Deakin University CRICOS Provider Code: 00113B</a:t>
            </a:r>
            <a:endParaRPr lang="en-AU"/>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1665" y="1734856"/>
            <a:ext cx="3221472" cy="172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4728" y="1734856"/>
            <a:ext cx="3229240" cy="1728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133" y="3837713"/>
            <a:ext cx="3221583" cy="17280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1665" y="3837713"/>
            <a:ext cx="3230112" cy="17280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64729" y="3837713"/>
            <a:ext cx="3236943" cy="1728000"/>
          </a:xfrm>
          <a:prstGeom prst="rect">
            <a:avLst/>
          </a:prstGeom>
        </p:spPr>
      </p:pic>
    </p:spTree>
    <p:extLst>
      <p:ext uri="{BB962C8B-B14F-4D97-AF65-F5344CB8AC3E}">
        <p14:creationId xmlns:p14="http://schemas.microsoft.com/office/powerpoint/2010/main" val="25189703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TEX_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17" y="5724526"/>
            <a:ext cx="1219200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RMIT_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67901" y="295276"/>
            <a:ext cx="1826684"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Uni_lib_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0033" y="295276"/>
            <a:ext cx="2728384"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Chart 6"/>
          <p:cNvGraphicFramePr>
            <a:graphicFrameLocks/>
          </p:cNvGraphicFramePr>
          <p:nvPr>
            <p:extLst>
              <p:ext uri="{D42A27DB-BD31-4B8C-83A1-F6EECF244321}">
                <p14:modId xmlns:p14="http://schemas.microsoft.com/office/powerpoint/2010/main" val="1059850201"/>
              </p:ext>
            </p:extLst>
          </p:nvPr>
        </p:nvGraphicFramePr>
        <p:xfrm>
          <a:off x="1691525" y="1826546"/>
          <a:ext cx="9694932" cy="4508096"/>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1526" y="706799"/>
            <a:ext cx="9300324" cy="1486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39606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19808" y="1975478"/>
            <a:ext cx="10874777" cy="4157539"/>
          </a:xfrm>
        </p:spPr>
        <p:txBody>
          <a:bodyPr/>
          <a:lstStyle/>
          <a:p>
            <a:pPr marL="457200" indent="-457200" algn="l">
              <a:buFont typeface="Arial" pitchFamily="34" charset="0"/>
              <a:buChar char="•"/>
              <a:defRPr/>
            </a:pPr>
            <a:r>
              <a:rPr lang="en-AU" sz="2800" dirty="0">
                <a:solidFill>
                  <a:schemeClr val="tx1"/>
                </a:solidFill>
                <a:latin typeface="Arial" pitchFamily="34" charset="0"/>
                <a:cs typeface="Arial" pitchFamily="34" charset="0"/>
              </a:rPr>
              <a:t>Direct access to local information professionals, not </a:t>
            </a:r>
            <a:r>
              <a:rPr lang="en-AU" sz="2800" dirty="0" smtClean="0">
                <a:solidFill>
                  <a:schemeClr val="tx1"/>
                </a:solidFill>
                <a:latin typeface="Arial" pitchFamily="34" charset="0"/>
                <a:cs typeface="Arial" pitchFamily="34" charset="0"/>
              </a:rPr>
              <a:t>triage.</a:t>
            </a:r>
            <a:br>
              <a:rPr lang="en-AU" sz="2800" dirty="0" smtClean="0">
                <a:solidFill>
                  <a:schemeClr val="tx1"/>
                </a:solidFill>
                <a:latin typeface="Arial" pitchFamily="34" charset="0"/>
                <a:cs typeface="Arial" pitchFamily="34" charset="0"/>
              </a:rPr>
            </a:br>
            <a:endParaRPr lang="en-AU" sz="2800" dirty="0" smtClean="0">
              <a:solidFill>
                <a:schemeClr val="tx1"/>
              </a:solidFill>
              <a:latin typeface="Arial" pitchFamily="34" charset="0"/>
              <a:cs typeface="Arial" pitchFamily="34" charset="0"/>
            </a:endParaRPr>
          </a:p>
          <a:p>
            <a:pPr marL="457200" indent="-457200" algn="l">
              <a:buFont typeface="Arial" pitchFamily="34" charset="0"/>
              <a:buChar char="•"/>
              <a:defRPr/>
            </a:pPr>
            <a:r>
              <a:rPr lang="en-AU" sz="2800" dirty="0" smtClean="0">
                <a:solidFill>
                  <a:schemeClr val="tx1"/>
                </a:solidFill>
                <a:latin typeface="Arial" pitchFamily="34" charset="0"/>
                <a:cs typeface="Arial" pitchFamily="34" charset="0"/>
              </a:rPr>
              <a:t>Tailored </a:t>
            </a:r>
            <a:r>
              <a:rPr lang="en-AU" sz="2800" dirty="0">
                <a:solidFill>
                  <a:schemeClr val="tx1"/>
                </a:solidFill>
                <a:latin typeface="Arial" pitchFamily="34" charset="0"/>
                <a:cs typeface="Arial" pitchFamily="34" charset="0"/>
              </a:rPr>
              <a:t>skills and local knowledge of our own Library staff will always be the best fit for our users’ </a:t>
            </a:r>
            <a:r>
              <a:rPr lang="en-AU" sz="2800" dirty="0" smtClean="0">
                <a:solidFill>
                  <a:schemeClr val="tx1"/>
                </a:solidFill>
                <a:latin typeface="Arial" pitchFamily="34" charset="0"/>
                <a:cs typeface="Arial" pitchFamily="34" charset="0"/>
              </a:rPr>
              <a:t>needs.</a:t>
            </a:r>
            <a:br>
              <a:rPr lang="en-AU" sz="2800" dirty="0" smtClean="0">
                <a:solidFill>
                  <a:schemeClr val="tx1"/>
                </a:solidFill>
                <a:latin typeface="Arial" pitchFamily="34" charset="0"/>
                <a:cs typeface="Arial" pitchFamily="34" charset="0"/>
              </a:rPr>
            </a:br>
            <a:endParaRPr lang="en-AU" sz="2800" dirty="0">
              <a:solidFill>
                <a:schemeClr val="tx1"/>
              </a:solidFill>
              <a:latin typeface="Arial" pitchFamily="34" charset="0"/>
              <a:cs typeface="Arial" pitchFamily="34" charset="0"/>
            </a:endParaRPr>
          </a:p>
          <a:p>
            <a:pPr marL="457200" indent="-457200" algn="l">
              <a:buFont typeface="Arial" pitchFamily="34" charset="0"/>
              <a:buChar char="•"/>
              <a:defRPr/>
            </a:pPr>
            <a:r>
              <a:rPr lang="en-AU" sz="2800" dirty="0" smtClean="0">
                <a:solidFill>
                  <a:schemeClr val="tx1"/>
                </a:solidFill>
                <a:latin typeface="Arial" pitchFamily="34" charset="0"/>
                <a:cs typeface="Arial" pitchFamily="34" charset="0"/>
              </a:rPr>
              <a:t>Semester </a:t>
            </a:r>
            <a:r>
              <a:rPr lang="en-AU" sz="2800" dirty="0">
                <a:solidFill>
                  <a:schemeClr val="tx1"/>
                </a:solidFill>
                <a:latin typeface="Arial" pitchFamily="34" charset="0"/>
                <a:cs typeface="Arial" pitchFamily="34" charset="0"/>
              </a:rPr>
              <a:t>one 2017</a:t>
            </a:r>
            <a:r>
              <a:rPr lang="en-AU" sz="2800" dirty="0" smtClean="0">
                <a:solidFill>
                  <a:schemeClr val="tx1"/>
                </a:solidFill>
                <a:latin typeface="Arial" pitchFamily="34" charset="0"/>
                <a:cs typeface="Arial" pitchFamily="34" charset="0"/>
              </a:rPr>
              <a:t>?</a:t>
            </a:r>
            <a:r>
              <a:rPr lang="en-AU" dirty="0" smtClean="0">
                <a:solidFill>
                  <a:schemeClr val="tx1"/>
                </a:solidFill>
                <a:latin typeface="Arial" pitchFamily="34" charset="0"/>
                <a:cs typeface="Arial" pitchFamily="34" charset="0"/>
              </a:rPr>
              <a:t/>
            </a:r>
            <a:br>
              <a:rPr lang="en-AU" dirty="0" smtClean="0">
                <a:solidFill>
                  <a:schemeClr val="tx1"/>
                </a:solidFill>
                <a:latin typeface="Arial" pitchFamily="34" charset="0"/>
                <a:cs typeface="Arial" pitchFamily="34" charset="0"/>
              </a:rPr>
            </a:br>
            <a:endParaRPr lang="en-AU" dirty="0" smtClean="0">
              <a:solidFill>
                <a:schemeClr val="tx1"/>
              </a:solidFill>
              <a:latin typeface="Arial" pitchFamily="34" charset="0"/>
              <a:cs typeface="Arial" pitchFamily="34" charset="0"/>
            </a:endParaRPr>
          </a:p>
          <a:p>
            <a:pPr marL="457200" indent="-457200" algn="l">
              <a:buFont typeface="Arial" pitchFamily="34" charset="0"/>
              <a:buChar char="•"/>
              <a:defRPr/>
            </a:pPr>
            <a:endParaRPr lang="en-AU" dirty="0" smtClean="0">
              <a:solidFill>
                <a:schemeClr val="tx1"/>
              </a:solidFill>
              <a:latin typeface="Arial" pitchFamily="34" charset="0"/>
              <a:cs typeface="Arial" pitchFamily="34" charset="0"/>
            </a:endParaRPr>
          </a:p>
          <a:p>
            <a:pPr algn="l">
              <a:defRPr/>
            </a:pPr>
            <a:endParaRPr lang="en-AU" b="1" dirty="0" smtClean="0">
              <a:solidFill>
                <a:schemeClr val="tx1"/>
              </a:solidFill>
              <a:latin typeface="Arial" pitchFamily="34" charset="0"/>
              <a:cs typeface="Arial" pitchFamily="34" charset="0"/>
            </a:endParaRPr>
          </a:p>
          <a:p>
            <a:pPr algn="l">
              <a:defRPr/>
            </a:pPr>
            <a:endParaRPr lang="en-US" b="1" dirty="0">
              <a:solidFill>
                <a:schemeClr val="tx1"/>
              </a:solidFill>
              <a:latin typeface="Arial" pitchFamily="34" charset="0"/>
              <a:cs typeface="Arial" pitchFamily="34" charset="0"/>
            </a:endParaRPr>
          </a:p>
        </p:txBody>
      </p:sp>
      <p:pic>
        <p:nvPicPr>
          <p:cNvPr id="20483" name="Picture 6" descr="TEX_0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756276"/>
            <a:ext cx="121920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RMIT_log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67901" y="295276"/>
            <a:ext cx="1826684"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Uni_lib_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0033" y="295276"/>
            <a:ext cx="2728384"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808" y="868219"/>
            <a:ext cx="10128249"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89889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45432"/>
            <a:ext cx="10515600" cy="5631531"/>
          </a:xfrm>
        </p:spPr>
        <p:txBody>
          <a:bodyPr/>
          <a:lstStyle/>
          <a:p>
            <a:pPr marL="0" indent="0">
              <a:buNone/>
            </a:pPr>
            <a:r>
              <a:rPr lang="en-AU" sz="4800" dirty="0" smtClean="0"/>
              <a:t>Gerry Fahey</a:t>
            </a:r>
            <a:r>
              <a:rPr lang="en-AU" dirty="0"/>
              <a:t>		</a:t>
            </a:r>
            <a:endParaRPr lang="en-AU" dirty="0" smtClean="0"/>
          </a:p>
          <a:p>
            <a:pPr marL="0" indent="0">
              <a:buNone/>
            </a:pPr>
            <a:endParaRPr lang="en-AU" sz="1800" dirty="0" smtClean="0"/>
          </a:p>
          <a:p>
            <a:pPr marL="0" indent="0">
              <a:buNone/>
            </a:pPr>
            <a:r>
              <a:rPr lang="en-AU" dirty="0" smtClean="0"/>
              <a:t>Liaison Librarian</a:t>
            </a:r>
            <a:endParaRPr lang="en-AU" dirty="0"/>
          </a:p>
          <a:p>
            <a:pPr marL="0" indent="0">
              <a:buNone/>
            </a:pPr>
            <a:r>
              <a:rPr lang="en-AU" dirty="0" smtClean="0"/>
              <a:t>University of Melbourne</a:t>
            </a:r>
            <a:endParaRPr lang="en-AU" dirty="0"/>
          </a:p>
          <a:p>
            <a:pPr marL="0" indent="0">
              <a:buNone/>
            </a:pPr>
            <a:endParaRPr lang="en-AU" dirty="0" smtClean="0"/>
          </a:p>
          <a:p>
            <a:pPr marL="0" indent="0">
              <a:buNone/>
            </a:pPr>
            <a:r>
              <a:rPr lang="en-US" sz="4000" b="1" dirty="0"/>
              <a:t>A foot in the door with ORCID</a:t>
            </a:r>
            <a:endParaRPr lang="en-AU" sz="4000" b="1" dirty="0"/>
          </a:p>
        </p:txBody>
      </p:sp>
    </p:spTree>
    <p:extLst>
      <p:ext uri="{BB962C8B-B14F-4D97-AF65-F5344CB8AC3E}">
        <p14:creationId xmlns:p14="http://schemas.microsoft.com/office/powerpoint/2010/main" val="2720121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860800" y="76200"/>
            <a:ext cx="7924800" cy="685800"/>
          </a:xfrm>
        </p:spPr>
        <p:txBody>
          <a:bodyPr/>
          <a:lstStyle/>
          <a:p>
            <a:pPr eaLnBrk="1" hangingPunct="1"/>
            <a:r>
              <a:rPr lang="en-AU" altLang="x-none" dirty="0" smtClean="0"/>
              <a:t>A foot in the door with ORCiD</a:t>
            </a:r>
            <a:endParaRPr lang="en-AU" altLang="x-none"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2670" y="2362200"/>
            <a:ext cx="3288071" cy="2401497"/>
          </a:xfrm>
          <a:prstGeom prst="rect">
            <a:avLst/>
          </a:prstGeom>
        </p:spPr>
      </p:pic>
      <p:sp>
        <p:nvSpPr>
          <p:cNvPr id="4099" name="Rectangle 3"/>
          <p:cNvSpPr>
            <a:spLocks noGrp="1" noChangeArrowheads="1"/>
          </p:cNvSpPr>
          <p:nvPr>
            <p:ph type="body" idx="1"/>
          </p:nvPr>
        </p:nvSpPr>
        <p:spPr>
          <a:xfrm>
            <a:off x="914401" y="1295400"/>
            <a:ext cx="10566401" cy="4800600"/>
          </a:xfrm>
        </p:spPr>
        <p:txBody>
          <a:bodyPr/>
          <a:lstStyle/>
          <a:p>
            <a:pPr marL="0" indent="0" eaLnBrk="1" hangingPunct="1">
              <a:buNone/>
            </a:pPr>
            <a:r>
              <a:rPr lang="en-AU" altLang="x-none" dirty="0" smtClean="0">
                <a:solidFill>
                  <a:srgbClr val="002060"/>
                </a:solidFill>
              </a:rPr>
              <a:t>Team strategies to develop a relationship with the Faculty of Science </a:t>
            </a:r>
            <a:r>
              <a:rPr lang="mr-IN" altLang="x-none" dirty="0" smtClean="0">
                <a:solidFill>
                  <a:srgbClr val="002060"/>
                </a:solidFill>
              </a:rPr>
              <a:t>–</a:t>
            </a:r>
            <a:r>
              <a:rPr lang="en-AU" altLang="x-none" dirty="0" smtClean="0">
                <a:solidFill>
                  <a:srgbClr val="002060"/>
                </a:solidFill>
              </a:rPr>
              <a:t> a two steps forward, one step back approach</a:t>
            </a:r>
          </a:p>
          <a:p>
            <a:pPr lvl="0" eaLnBrk="1" hangingPunct="1"/>
            <a:endParaRPr lang="en-GB" dirty="0" smtClean="0">
              <a:solidFill>
                <a:srgbClr val="002060"/>
              </a:solidFill>
            </a:endParaRPr>
          </a:p>
          <a:p>
            <a:pPr marL="0" lvl="0" indent="0" eaLnBrk="1" hangingPunct="1">
              <a:buNone/>
            </a:pPr>
            <a:endParaRPr lang="en-GB" dirty="0" smtClean="0">
              <a:solidFill>
                <a:srgbClr val="002060"/>
              </a:solidFill>
            </a:endParaRPr>
          </a:p>
          <a:p>
            <a:pPr marL="0" lvl="0" indent="0" eaLnBrk="1" hangingPunct="1">
              <a:buNone/>
            </a:pPr>
            <a:r>
              <a:rPr lang="en-GB" dirty="0" smtClean="0">
                <a:solidFill>
                  <a:srgbClr val="002060"/>
                </a:solidFill>
              </a:rPr>
              <a:t>Background</a:t>
            </a:r>
            <a:r>
              <a:rPr lang="en-GB" dirty="0">
                <a:solidFill>
                  <a:srgbClr val="002060"/>
                </a:solidFill>
              </a:rPr>
              <a:t>: </a:t>
            </a:r>
          </a:p>
          <a:p>
            <a:pPr lvl="1" eaLnBrk="1" hangingPunct="1">
              <a:buFont typeface="Courier New" charset="0"/>
              <a:buChar char="o"/>
            </a:pPr>
            <a:r>
              <a:rPr lang="en-GB" dirty="0" smtClean="0">
                <a:solidFill>
                  <a:srgbClr val="002060"/>
                </a:solidFill>
              </a:rPr>
              <a:t>2015 </a:t>
            </a:r>
            <a:r>
              <a:rPr lang="mr-IN" dirty="0" smtClean="0">
                <a:solidFill>
                  <a:srgbClr val="002060"/>
                </a:solidFill>
              </a:rPr>
              <a:t>–</a:t>
            </a:r>
            <a:r>
              <a:rPr lang="en-GB" dirty="0" smtClean="0">
                <a:solidFill>
                  <a:srgbClr val="002060"/>
                </a:solidFill>
              </a:rPr>
              <a:t> whole university change process, new liaison team formed, staff changes in Faculty.</a:t>
            </a:r>
          </a:p>
          <a:p>
            <a:pPr lvl="0" eaLnBrk="1" hangingPunct="1"/>
            <a:endParaRPr lang="en-GB" dirty="0"/>
          </a:p>
          <a:p>
            <a:pPr eaLnBrk="1" hangingPunct="1"/>
            <a:endParaRPr lang="en-AU" altLang="x-none" dirty="0"/>
          </a:p>
        </p:txBody>
      </p:sp>
    </p:spTree>
    <p:extLst>
      <p:ext uri="{BB962C8B-B14F-4D97-AF65-F5344CB8AC3E}">
        <p14:creationId xmlns:p14="http://schemas.microsoft.com/office/powerpoint/2010/main" val="334867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860800" y="76200"/>
            <a:ext cx="7924800" cy="685800"/>
          </a:xfrm>
        </p:spPr>
        <p:txBody>
          <a:bodyPr/>
          <a:lstStyle/>
          <a:p>
            <a:pPr eaLnBrk="1" hangingPunct="1"/>
            <a:r>
              <a:rPr lang="en-AU" altLang="x-none" dirty="0" smtClean="0"/>
              <a:t>A foot in the door with ORCiD</a:t>
            </a:r>
            <a:endParaRPr lang="en-AU" altLang="x-none" dirty="0"/>
          </a:p>
        </p:txBody>
      </p:sp>
      <p:sp>
        <p:nvSpPr>
          <p:cNvPr id="4099" name="Rectangle 3"/>
          <p:cNvSpPr>
            <a:spLocks noGrp="1" noChangeArrowheads="1"/>
          </p:cNvSpPr>
          <p:nvPr>
            <p:ph type="body" idx="1"/>
          </p:nvPr>
        </p:nvSpPr>
        <p:spPr>
          <a:xfrm>
            <a:off x="2438400" y="1295400"/>
            <a:ext cx="9550400" cy="4800600"/>
          </a:xfrm>
        </p:spPr>
        <p:txBody>
          <a:bodyPr/>
          <a:lstStyle/>
          <a:p>
            <a:pPr marL="0" indent="0" eaLnBrk="1" hangingPunct="1">
              <a:buNone/>
            </a:pPr>
            <a:r>
              <a:rPr lang="en-GB" dirty="0" smtClean="0">
                <a:solidFill>
                  <a:srgbClr val="002060"/>
                </a:solidFill>
              </a:rPr>
              <a:t>Opportunities:</a:t>
            </a:r>
          </a:p>
          <a:p>
            <a:pPr lvl="1" eaLnBrk="1" hangingPunct="1">
              <a:buFont typeface="Courier New" charset="0"/>
              <a:buChar char="o"/>
            </a:pPr>
            <a:r>
              <a:rPr lang="en-GB" dirty="0" smtClean="0">
                <a:solidFill>
                  <a:srgbClr val="002060"/>
                </a:solidFill>
              </a:rPr>
              <a:t>Time </a:t>
            </a:r>
            <a:r>
              <a:rPr lang="en-GB" dirty="0">
                <a:solidFill>
                  <a:srgbClr val="002060"/>
                </a:solidFill>
              </a:rPr>
              <a:t>of change – </a:t>
            </a:r>
            <a:r>
              <a:rPr lang="en-GB" dirty="0" smtClean="0">
                <a:solidFill>
                  <a:srgbClr val="002060"/>
                </a:solidFill>
              </a:rPr>
              <a:t>Whole University change process</a:t>
            </a:r>
          </a:p>
          <a:p>
            <a:pPr lvl="1" eaLnBrk="1" hangingPunct="1">
              <a:buFont typeface="Courier New" charset="0"/>
              <a:buChar char="o"/>
            </a:pPr>
            <a:r>
              <a:rPr lang="en-GB" dirty="0" smtClean="0">
                <a:solidFill>
                  <a:srgbClr val="002060"/>
                </a:solidFill>
              </a:rPr>
              <a:t>Liaison team members came with existing relationships</a:t>
            </a:r>
          </a:p>
          <a:p>
            <a:pPr lvl="1" eaLnBrk="1" hangingPunct="1">
              <a:buFont typeface="Courier New" charset="0"/>
              <a:buChar char="o"/>
            </a:pPr>
            <a:r>
              <a:rPr lang="en-GB" dirty="0" smtClean="0">
                <a:solidFill>
                  <a:srgbClr val="002060"/>
                </a:solidFill>
              </a:rPr>
              <a:t>University mandated ORCiD for RHD Theses submission</a:t>
            </a:r>
          </a:p>
          <a:p>
            <a:pPr lvl="1" eaLnBrk="1" hangingPunct="1">
              <a:buFont typeface="Courier New" charset="0"/>
              <a:buChar char="o"/>
            </a:pPr>
            <a:r>
              <a:rPr lang="en-GB" dirty="0" smtClean="0">
                <a:solidFill>
                  <a:srgbClr val="002060"/>
                </a:solidFill>
              </a:rPr>
              <a:t>Faculty Research Offices realised importance of ORCiD for Researchers</a:t>
            </a:r>
          </a:p>
          <a:p>
            <a:pPr eaLnBrk="1" hangingPunct="1"/>
            <a:endParaRPr lang="en-AU" altLang="x-none" dirty="0">
              <a:solidFill>
                <a:srgbClr val="00206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02" y="1981200"/>
            <a:ext cx="2755777" cy="3733800"/>
          </a:xfrm>
          <a:prstGeom prst="rect">
            <a:avLst/>
          </a:prstGeom>
        </p:spPr>
      </p:pic>
    </p:spTree>
    <p:extLst>
      <p:ext uri="{BB962C8B-B14F-4D97-AF65-F5344CB8AC3E}">
        <p14:creationId xmlns:p14="http://schemas.microsoft.com/office/powerpoint/2010/main" val="31967709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860800" y="76200"/>
            <a:ext cx="7924800" cy="685800"/>
          </a:xfrm>
        </p:spPr>
        <p:txBody>
          <a:bodyPr/>
          <a:lstStyle/>
          <a:p>
            <a:pPr eaLnBrk="1" hangingPunct="1"/>
            <a:r>
              <a:rPr lang="en-AU" altLang="x-none" dirty="0" smtClean="0"/>
              <a:t>A foot in the door with ORCiD</a:t>
            </a:r>
            <a:endParaRPr lang="en-AU" altLang="x-none" dirty="0"/>
          </a:p>
        </p:txBody>
      </p:sp>
      <p:sp>
        <p:nvSpPr>
          <p:cNvPr id="4099" name="Rectangle 3"/>
          <p:cNvSpPr>
            <a:spLocks noGrp="1" noChangeArrowheads="1"/>
          </p:cNvSpPr>
          <p:nvPr>
            <p:ph type="body" idx="1"/>
          </p:nvPr>
        </p:nvSpPr>
        <p:spPr>
          <a:xfrm>
            <a:off x="304800" y="1295400"/>
            <a:ext cx="9042400" cy="4876800"/>
          </a:xfrm>
        </p:spPr>
        <p:txBody>
          <a:bodyPr/>
          <a:lstStyle/>
          <a:p>
            <a:pPr marL="0" indent="0" eaLnBrk="1" hangingPunct="1">
              <a:buNone/>
            </a:pPr>
            <a:r>
              <a:rPr lang="en-GB" dirty="0">
                <a:solidFill>
                  <a:srgbClr val="002060"/>
                </a:solidFill>
              </a:rPr>
              <a:t>Knock on as many doors as you </a:t>
            </a:r>
            <a:r>
              <a:rPr lang="en-GB" dirty="0" smtClean="0">
                <a:solidFill>
                  <a:srgbClr val="002060"/>
                </a:solidFill>
              </a:rPr>
              <a:t>can</a:t>
            </a:r>
          </a:p>
          <a:p>
            <a:pPr lvl="1" eaLnBrk="1" hangingPunct="1">
              <a:buFont typeface="Courier New" charset="0"/>
              <a:buChar char="o"/>
            </a:pPr>
            <a:r>
              <a:rPr lang="en-GB" dirty="0" smtClean="0">
                <a:solidFill>
                  <a:srgbClr val="002060"/>
                </a:solidFill>
              </a:rPr>
              <a:t>Persistence (kept following up with Faculty contacts)</a:t>
            </a:r>
          </a:p>
          <a:p>
            <a:pPr lvl="1" eaLnBrk="1" hangingPunct="1">
              <a:buFont typeface="Courier New" charset="0"/>
              <a:buChar char="o"/>
            </a:pPr>
            <a:r>
              <a:rPr lang="en-GB" dirty="0" smtClean="0">
                <a:solidFill>
                  <a:srgbClr val="002060"/>
                </a:solidFill>
              </a:rPr>
              <a:t>Confidence (we knew we had something of value to share)</a:t>
            </a:r>
          </a:p>
          <a:p>
            <a:pPr lvl="1" eaLnBrk="1" hangingPunct="1">
              <a:buFont typeface="Courier New" charset="0"/>
              <a:buChar char="o"/>
            </a:pPr>
            <a:r>
              <a:rPr lang="en-GB" dirty="0" smtClean="0">
                <a:solidFill>
                  <a:srgbClr val="002060"/>
                </a:solidFill>
              </a:rPr>
              <a:t>Timing (looked for optimum time to make contact)</a:t>
            </a:r>
          </a:p>
          <a:p>
            <a:pPr lvl="1" eaLnBrk="1" hangingPunct="1">
              <a:buFont typeface="Courier New" charset="0"/>
              <a:buChar char="o"/>
            </a:pPr>
            <a:r>
              <a:rPr lang="en-GB" dirty="0" smtClean="0">
                <a:solidFill>
                  <a:srgbClr val="002060"/>
                </a:solidFill>
              </a:rPr>
              <a:t>Multi pronged approach</a:t>
            </a:r>
            <a:endParaRPr lang="en-GB" dirty="0">
              <a:solidFill>
                <a:srgbClr val="002060"/>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637485" y="2909207"/>
            <a:ext cx="2278743" cy="16764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0055" y="1143000"/>
            <a:ext cx="2177144" cy="163285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97957" y="4718956"/>
            <a:ext cx="2157792" cy="1618344"/>
          </a:xfrm>
          <a:prstGeom prst="rect">
            <a:avLst/>
          </a:prstGeom>
        </p:spPr>
      </p:pic>
      <p:sp>
        <p:nvSpPr>
          <p:cNvPr id="11" name="TextBox 10"/>
          <p:cNvSpPr txBox="1"/>
          <p:nvPr/>
        </p:nvSpPr>
        <p:spPr>
          <a:xfrm>
            <a:off x="6966855" y="6470652"/>
            <a:ext cx="5486400" cy="307777"/>
          </a:xfrm>
          <a:prstGeom prst="rect">
            <a:avLst/>
          </a:prstGeom>
          <a:noFill/>
        </p:spPr>
        <p:txBody>
          <a:bodyPr wrap="square" rtlCol="0">
            <a:spAutoFit/>
          </a:bodyPr>
          <a:lstStyle/>
          <a:p>
            <a:pPr eaLnBrk="0" hangingPunct="0"/>
            <a:r>
              <a:rPr lang="en-GB" sz="1400" dirty="0" smtClean="0">
                <a:solidFill>
                  <a:srgbClr val="000000"/>
                </a:solidFill>
                <a:latin typeface="Arial" charset="0"/>
                <a:ea typeface="ＭＳ Ｐゴシック" charset="-128"/>
              </a:rPr>
              <a:t>Icons </a:t>
            </a:r>
            <a:r>
              <a:rPr lang="en-GB" sz="1400" dirty="0">
                <a:solidFill>
                  <a:srgbClr val="000000"/>
                </a:solidFill>
                <a:latin typeface="Arial" charset="0"/>
                <a:ea typeface="ＭＳ Ｐゴシック" charset="-128"/>
              </a:rPr>
              <a:t>made by </a:t>
            </a:r>
            <a:r>
              <a:rPr lang="en-GB" sz="1400" u="sng" dirty="0">
                <a:solidFill>
                  <a:srgbClr val="000000"/>
                </a:solidFill>
                <a:latin typeface="Arial" charset="0"/>
                <a:ea typeface="ＭＳ Ｐゴシック" charset="-128"/>
                <a:hlinkClick r:id="rId5" tooltip="Freepik"/>
              </a:rPr>
              <a:t>Freepik</a:t>
            </a:r>
            <a:r>
              <a:rPr lang="en-GB" sz="1400" dirty="0">
                <a:solidFill>
                  <a:srgbClr val="000000"/>
                </a:solidFill>
                <a:latin typeface="Arial" charset="0"/>
                <a:ea typeface="ＭＳ Ｐゴシック" charset="-128"/>
              </a:rPr>
              <a:t> from </a:t>
            </a:r>
            <a:r>
              <a:rPr lang="en-GB" sz="1400" u="sng" dirty="0">
                <a:solidFill>
                  <a:srgbClr val="000000"/>
                </a:solidFill>
                <a:latin typeface="Arial" charset="0"/>
                <a:ea typeface="ＭＳ Ｐゴシック" charset="-128"/>
                <a:hlinkClick r:id="rId6" tooltip="Flaticon"/>
              </a:rPr>
              <a:t>www.flaticon.com</a:t>
            </a:r>
            <a:r>
              <a:rPr lang="en-GB" sz="1400" dirty="0">
                <a:solidFill>
                  <a:srgbClr val="000000"/>
                </a:solidFill>
                <a:latin typeface="Arial" charset="0"/>
                <a:ea typeface="ＭＳ Ｐゴシック" charset="-128"/>
              </a:rPr>
              <a:t> </a:t>
            </a:r>
          </a:p>
        </p:txBody>
      </p:sp>
    </p:spTree>
    <p:extLst>
      <p:ext uri="{BB962C8B-B14F-4D97-AF65-F5344CB8AC3E}">
        <p14:creationId xmlns:p14="http://schemas.microsoft.com/office/powerpoint/2010/main" val="26236542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860800" y="76200"/>
            <a:ext cx="7924800" cy="685800"/>
          </a:xfrm>
        </p:spPr>
        <p:txBody>
          <a:bodyPr/>
          <a:lstStyle/>
          <a:p>
            <a:pPr eaLnBrk="1" hangingPunct="1"/>
            <a:r>
              <a:rPr lang="en-AU" altLang="x-none" dirty="0" smtClean="0"/>
              <a:t>A foot in the door with ORCiD</a:t>
            </a:r>
            <a:endParaRPr lang="en-AU" altLang="x-none" dirty="0"/>
          </a:p>
        </p:txBody>
      </p:sp>
      <p:sp>
        <p:nvSpPr>
          <p:cNvPr id="4099" name="Rectangle 3"/>
          <p:cNvSpPr>
            <a:spLocks noGrp="1" noChangeArrowheads="1"/>
          </p:cNvSpPr>
          <p:nvPr>
            <p:ph type="body" idx="1"/>
          </p:nvPr>
        </p:nvSpPr>
        <p:spPr>
          <a:xfrm>
            <a:off x="914400" y="1295400"/>
            <a:ext cx="7416800" cy="4800600"/>
          </a:xfrm>
        </p:spPr>
        <p:txBody>
          <a:bodyPr/>
          <a:lstStyle/>
          <a:p>
            <a:pPr marL="0" indent="0" eaLnBrk="1" hangingPunct="1">
              <a:buNone/>
            </a:pPr>
            <a:r>
              <a:rPr lang="en-GB" dirty="0" smtClean="0">
                <a:solidFill>
                  <a:srgbClr val="002060"/>
                </a:solidFill>
              </a:rPr>
              <a:t>Outcomes:</a:t>
            </a:r>
          </a:p>
          <a:p>
            <a:pPr lvl="1" eaLnBrk="1" hangingPunct="1">
              <a:buFont typeface="Courier New" charset="0"/>
              <a:buChar char="o"/>
            </a:pPr>
            <a:r>
              <a:rPr lang="en-GB" dirty="0" smtClean="0">
                <a:solidFill>
                  <a:srgbClr val="002060"/>
                </a:solidFill>
              </a:rPr>
              <a:t>Trusted Advisors</a:t>
            </a:r>
          </a:p>
          <a:p>
            <a:pPr lvl="1" eaLnBrk="1" hangingPunct="1">
              <a:buFont typeface="Courier New" charset="0"/>
              <a:buChar char="o"/>
            </a:pPr>
            <a:r>
              <a:rPr lang="en-GB" dirty="0" smtClean="0">
                <a:solidFill>
                  <a:srgbClr val="002060"/>
                </a:solidFill>
              </a:rPr>
              <a:t>Ongoing involvement in ‘Faculty publication health checks’</a:t>
            </a:r>
          </a:p>
          <a:p>
            <a:pPr lvl="1" eaLnBrk="1" hangingPunct="1">
              <a:buFont typeface="Courier New" charset="0"/>
              <a:buChar char="o"/>
            </a:pPr>
            <a:r>
              <a:rPr lang="en-GB" dirty="0" smtClean="0">
                <a:solidFill>
                  <a:srgbClr val="002060"/>
                </a:solidFill>
              </a:rPr>
              <a:t>Multiple requests from key Faculty staff for reports and benchmarking support </a:t>
            </a:r>
            <a:r>
              <a:rPr lang="mr-IN" dirty="0" smtClean="0">
                <a:solidFill>
                  <a:srgbClr val="002060"/>
                </a:solidFill>
              </a:rPr>
              <a:t>–</a:t>
            </a:r>
            <a:r>
              <a:rPr lang="en-GB" dirty="0" smtClean="0">
                <a:solidFill>
                  <a:srgbClr val="002060"/>
                </a:solidFill>
              </a:rPr>
              <a:t> </a:t>
            </a:r>
            <a:r>
              <a:rPr lang="en-GB" dirty="0" err="1" smtClean="0">
                <a:solidFill>
                  <a:srgbClr val="002060"/>
                </a:solidFill>
              </a:rPr>
              <a:t>SciVal</a:t>
            </a:r>
            <a:endParaRPr lang="en-GB" dirty="0" smtClean="0">
              <a:solidFill>
                <a:srgbClr val="002060"/>
              </a:solidFill>
            </a:endParaRPr>
          </a:p>
        </p:txBody>
      </p:sp>
      <p:sp>
        <p:nvSpPr>
          <p:cNvPr id="2" name="TextBox 1"/>
          <p:cNvSpPr txBox="1"/>
          <p:nvPr/>
        </p:nvSpPr>
        <p:spPr>
          <a:xfrm>
            <a:off x="1828800" y="6477000"/>
            <a:ext cx="6705600" cy="400110"/>
          </a:xfrm>
          <a:prstGeom prst="rect">
            <a:avLst/>
          </a:prstGeom>
          <a:noFill/>
        </p:spPr>
        <p:txBody>
          <a:bodyPr wrap="square" rtlCol="0">
            <a:spAutoFit/>
          </a:bodyPr>
          <a:lstStyle/>
          <a:p>
            <a:pPr eaLnBrk="0" hangingPunct="0"/>
            <a:r>
              <a:rPr lang="en-US" sz="1000" smtClean="0">
                <a:solidFill>
                  <a:srgbClr val="000000"/>
                </a:solidFill>
                <a:latin typeface="Arial" charset="0"/>
                <a:ea typeface="ＭＳ Ｐゴシック" charset="-128"/>
                <a:hlinkClick r:id="rId2"/>
              </a:rPr>
              <a:t>Image: http</a:t>
            </a:r>
            <a:r>
              <a:rPr lang="en-US" sz="1000" dirty="0" smtClean="0">
                <a:solidFill>
                  <a:srgbClr val="000000"/>
                </a:solidFill>
                <a:latin typeface="Arial" charset="0"/>
                <a:ea typeface="ＭＳ Ｐゴシック" charset="-128"/>
                <a:hlinkClick r:id="rId2"/>
              </a:rPr>
              <a:t>://charlcie.blogspot.com.au/2012/05/two-steps-forward-one-step-back.html</a:t>
            </a:r>
            <a:endParaRPr lang="en-US" sz="1000" dirty="0" smtClean="0">
              <a:solidFill>
                <a:srgbClr val="000000"/>
              </a:solidFill>
              <a:latin typeface="Arial" charset="0"/>
              <a:ea typeface="ＭＳ Ｐゴシック" charset="-128"/>
            </a:endParaRPr>
          </a:p>
          <a:p>
            <a:pPr eaLnBrk="0" hangingPunct="0"/>
            <a:endParaRPr lang="en-US" sz="1000" dirty="0">
              <a:solidFill>
                <a:srgbClr val="000000"/>
              </a:solidFill>
              <a:latin typeface="Arial" charset="0"/>
              <a:ea typeface="ＭＳ Ｐゴシック" charset="-128"/>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0032" y="2145391"/>
            <a:ext cx="2929467" cy="2929467"/>
          </a:xfrm>
          <a:prstGeom prst="rect">
            <a:avLst/>
          </a:prstGeom>
        </p:spPr>
      </p:pic>
    </p:spTree>
    <p:extLst>
      <p:ext uri="{BB962C8B-B14F-4D97-AF65-F5344CB8AC3E}">
        <p14:creationId xmlns:p14="http://schemas.microsoft.com/office/powerpoint/2010/main" val="38432863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860800" y="76200"/>
            <a:ext cx="7924800" cy="685800"/>
          </a:xfrm>
        </p:spPr>
        <p:txBody>
          <a:bodyPr/>
          <a:lstStyle/>
          <a:p>
            <a:pPr eaLnBrk="1" hangingPunct="1"/>
            <a:r>
              <a:rPr lang="en-AU" altLang="x-none" dirty="0" smtClean="0"/>
              <a:t>A foot in the door with ORCiD</a:t>
            </a:r>
            <a:endParaRPr lang="en-AU" altLang="x-none" dirty="0"/>
          </a:p>
        </p:txBody>
      </p:sp>
      <p:sp>
        <p:nvSpPr>
          <p:cNvPr id="4099" name="Rectangle 3"/>
          <p:cNvSpPr>
            <a:spLocks noGrp="1" noChangeArrowheads="1"/>
          </p:cNvSpPr>
          <p:nvPr>
            <p:ph type="body" idx="1"/>
          </p:nvPr>
        </p:nvSpPr>
        <p:spPr>
          <a:xfrm>
            <a:off x="2438400" y="1219200"/>
            <a:ext cx="9550400" cy="4876800"/>
          </a:xfrm>
        </p:spPr>
        <p:txBody>
          <a:bodyPr/>
          <a:lstStyle/>
          <a:p>
            <a:pPr marL="0" indent="0">
              <a:buNone/>
            </a:pPr>
            <a:r>
              <a:rPr lang="en-GB" dirty="0" smtClean="0">
                <a:solidFill>
                  <a:srgbClr val="002060"/>
                </a:solidFill>
              </a:rPr>
              <a:t>Take home:</a:t>
            </a:r>
          </a:p>
          <a:p>
            <a:pPr lvl="1">
              <a:buFont typeface="Courier New" charset="0"/>
              <a:buChar char="o"/>
            </a:pPr>
            <a:r>
              <a:rPr lang="en-GB" dirty="0">
                <a:solidFill>
                  <a:srgbClr val="002060"/>
                </a:solidFill>
              </a:rPr>
              <a:t> </a:t>
            </a:r>
            <a:r>
              <a:rPr lang="en-GB" dirty="0" smtClean="0">
                <a:solidFill>
                  <a:srgbClr val="002060"/>
                </a:solidFill>
              </a:rPr>
              <a:t>Look </a:t>
            </a:r>
            <a:r>
              <a:rPr lang="en-GB" dirty="0">
                <a:solidFill>
                  <a:srgbClr val="002060"/>
                </a:solidFill>
              </a:rPr>
              <a:t>for opportunities </a:t>
            </a:r>
            <a:r>
              <a:rPr lang="en-GB" dirty="0" smtClean="0">
                <a:solidFill>
                  <a:srgbClr val="002060"/>
                </a:solidFill>
              </a:rPr>
              <a:t>- even </a:t>
            </a:r>
            <a:r>
              <a:rPr lang="en-GB" dirty="0">
                <a:solidFill>
                  <a:srgbClr val="002060"/>
                </a:solidFill>
              </a:rPr>
              <a:t>in times of </a:t>
            </a:r>
            <a:r>
              <a:rPr lang="en-GB" dirty="0" smtClean="0">
                <a:solidFill>
                  <a:srgbClr val="002060"/>
                </a:solidFill>
              </a:rPr>
              <a:t>crisis!</a:t>
            </a:r>
          </a:p>
          <a:p>
            <a:pPr lvl="1">
              <a:buFont typeface="Courier New" charset="0"/>
              <a:buChar char="o"/>
            </a:pPr>
            <a:r>
              <a:rPr lang="en-GB" dirty="0" smtClean="0">
                <a:solidFill>
                  <a:srgbClr val="002060"/>
                </a:solidFill>
              </a:rPr>
              <a:t>Identify stakeholders</a:t>
            </a:r>
          </a:p>
          <a:p>
            <a:pPr lvl="1">
              <a:buFont typeface="Courier New" charset="0"/>
              <a:buChar char="o"/>
            </a:pPr>
            <a:r>
              <a:rPr lang="en-GB" dirty="0" smtClean="0">
                <a:solidFill>
                  <a:srgbClr val="002060"/>
                </a:solidFill>
              </a:rPr>
              <a:t>Keep </a:t>
            </a:r>
            <a:r>
              <a:rPr lang="en-GB" dirty="0">
                <a:solidFill>
                  <a:srgbClr val="002060"/>
                </a:solidFill>
              </a:rPr>
              <a:t>contact and keep </a:t>
            </a:r>
            <a:r>
              <a:rPr lang="en-GB" dirty="0" smtClean="0">
                <a:solidFill>
                  <a:srgbClr val="002060"/>
                </a:solidFill>
              </a:rPr>
              <a:t>contacting</a:t>
            </a:r>
          </a:p>
          <a:p>
            <a:pPr lvl="1">
              <a:buFont typeface="Courier New" charset="0"/>
              <a:buChar char="o"/>
            </a:pPr>
            <a:r>
              <a:rPr lang="en-GB" dirty="0" smtClean="0">
                <a:solidFill>
                  <a:srgbClr val="002060"/>
                </a:solidFill>
              </a:rPr>
              <a:t>Keep contacting</a:t>
            </a:r>
          </a:p>
          <a:p>
            <a:pPr lvl="1">
              <a:buFont typeface="Courier New" charset="0"/>
              <a:buChar char="o"/>
            </a:pPr>
            <a:r>
              <a:rPr lang="en-GB" dirty="0" smtClean="0">
                <a:solidFill>
                  <a:srgbClr val="002060"/>
                </a:solidFill>
              </a:rPr>
              <a:t>Say </a:t>
            </a:r>
            <a:r>
              <a:rPr lang="en-GB" dirty="0">
                <a:solidFill>
                  <a:srgbClr val="002060"/>
                </a:solidFill>
              </a:rPr>
              <a:t>‘Yes’ to any </a:t>
            </a:r>
            <a:r>
              <a:rPr lang="en-GB" dirty="0" smtClean="0">
                <a:solidFill>
                  <a:srgbClr val="002060"/>
                </a:solidFill>
              </a:rPr>
              <a:t>invitation &amp; be flexible</a:t>
            </a:r>
          </a:p>
          <a:p>
            <a:pPr lvl="1">
              <a:buFont typeface="Courier New" charset="0"/>
              <a:buChar char="o"/>
            </a:pPr>
            <a:r>
              <a:rPr lang="en-GB" dirty="0" smtClean="0">
                <a:solidFill>
                  <a:srgbClr val="002060"/>
                </a:solidFill>
              </a:rPr>
              <a:t>Communicate </a:t>
            </a:r>
            <a:r>
              <a:rPr lang="en-GB" dirty="0">
                <a:solidFill>
                  <a:srgbClr val="002060"/>
                </a:solidFill>
              </a:rPr>
              <a:t>and coordinate </a:t>
            </a:r>
            <a:r>
              <a:rPr lang="en-GB" dirty="0" smtClean="0">
                <a:solidFill>
                  <a:srgbClr val="002060"/>
                </a:solidFill>
              </a:rPr>
              <a:t>as </a:t>
            </a:r>
            <a:r>
              <a:rPr lang="en-GB" dirty="0">
                <a:solidFill>
                  <a:srgbClr val="002060"/>
                </a:solidFill>
              </a:rPr>
              <a:t>a </a:t>
            </a:r>
            <a:r>
              <a:rPr lang="en-GB" dirty="0" smtClean="0">
                <a:solidFill>
                  <a:srgbClr val="002060"/>
                </a:solidFill>
              </a:rPr>
              <a:t>team</a:t>
            </a:r>
            <a:endParaRPr lang="en-GB" dirty="0">
              <a:solidFill>
                <a:srgbClr val="002060"/>
              </a:solidFill>
            </a:endParaRPr>
          </a:p>
          <a:p>
            <a:pPr eaLnBrk="1" hangingPunct="1"/>
            <a:endParaRPr lang="en-AU" altLang="x-none" dirty="0">
              <a:solidFill>
                <a:srgbClr val="00206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2" y="1981200"/>
            <a:ext cx="2755777" cy="3733800"/>
          </a:xfrm>
          <a:prstGeom prst="rect">
            <a:avLst/>
          </a:prstGeom>
        </p:spPr>
      </p:pic>
    </p:spTree>
    <p:extLst>
      <p:ext uri="{BB962C8B-B14F-4D97-AF65-F5344CB8AC3E}">
        <p14:creationId xmlns:p14="http://schemas.microsoft.com/office/powerpoint/2010/main" val="10460805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29389"/>
            <a:ext cx="10515600" cy="5647574"/>
          </a:xfrm>
        </p:spPr>
        <p:txBody>
          <a:bodyPr/>
          <a:lstStyle/>
          <a:p>
            <a:pPr marL="0" indent="0">
              <a:buNone/>
            </a:pPr>
            <a:endParaRPr lang="en-AU" dirty="0" smtClean="0"/>
          </a:p>
        </p:txBody>
      </p:sp>
      <p:sp>
        <p:nvSpPr>
          <p:cNvPr id="4" name="Rectangle 3"/>
          <p:cNvSpPr/>
          <p:nvPr/>
        </p:nvSpPr>
        <p:spPr>
          <a:xfrm>
            <a:off x="1010653" y="2454443"/>
            <a:ext cx="9609221" cy="1446550"/>
          </a:xfrm>
          <a:prstGeom prst="rect">
            <a:avLst/>
          </a:prstGeom>
          <a:noFill/>
        </p:spPr>
        <p:txBody>
          <a:bodyPr wrap="square" lIns="91440" tIns="45720" rIns="91440" bIns="45720">
            <a:spAutoFit/>
          </a:bodyPr>
          <a:lstStyle/>
          <a:p>
            <a:pPr algn="ctr"/>
            <a:r>
              <a:rPr lang="en-US" sz="8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Question Time</a:t>
            </a:r>
            <a:endParaRPr lang="en-US" sz="8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19102587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02105"/>
            <a:ext cx="10515600" cy="5374858"/>
          </a:xfrm>
        </p:spPr>
        <p:txBody>
          <a:bodyPr>
            <a:normAutofit lnSpcReduction="10000"/>
          </a:bodyPr>
          <a:lstStyle/>
          <a:p>
            <a:pPr marL="514350" indent="-514350">
              <a:buFont typeface="+mj-lt"/>
              <a:buAutoNum type="arabicPeriod"/>
            </a:pPr>
            <a:r>
              <a:rPr lang="en-AU" sz="3600" dirty="0" smtClean="0"/>
              <a:t>Clare Duffy</a:t>
            </a:r>
            <a:endParaRPr lang="en-AU" sz="3600" dirty="0"/>
          </a:p>
          <a:p>
            <a:pPr lvl="2"/>
            <a:r>
              <a:rPr lang="en-US" sz="2800" b="1" dirty="0"/>
              <a:t>Can a Community of Practice be successful in an online environment?</a:t>
            </a:r>
            <a:endParaRPr lang="en-AU" sz="2800" b="1" dirty="0"/>
          </a:p>
          <a:p>
            <a:pPr lvl="2"/>
            <a:endParaRPr lang="en-AU" sz="1200" dirty="0" smtClean="0"/>
          </a:p>
          <a:p>
            <a:pPr marL="514350" indent="-514350">
              <a:buFont typeface="+mj-lt"/>
              <a:buAutoNum type="arabicPeriod"/>
            </a:pPr>
            <a:r>
              <a:rPr lang="en-AU" sz="3600" dirty="0" smtClean="0"/>
              <a:t>Mina Nichols-Boyd</a:t>
            </a:r>
          </a:p>
          <a:p>
            <a:pPr lvl="2"/>
            <a:r>
              <a:rPr lang="en-US" sz="2800" b="1" dirty="0"/>
              <a:t>Error 404 Access denied: Accessibility in higher education</a:t>
            </a:r>
            <a:endParaRPr lang="en-AU" sz="2800" b="1" dirty="0"/>
          </a:p>
          <a:p>
            <a:pPr lvl="2"/>
            <a:endParaRPr lang="en-AU" sz="1200" dirty="0" smtClean="0"/>
          </a:p>
          <a:p>
            <a:pPr marL="514350" indent="-514350">
              <a:buFont typeface="+mj-lt"/>
              <a:buAutoNum type="arabicPeriod"/>
            </a:pPr>
            <a:r>
              <a:rPr lang="en-AU" sz="3600" dirty="0" smtClean="0"/>
              <a:t>Vivian </a:t>
            </a:r>
            <a:r>
              <a:rPr lang="en-AU" sz="3600" dirty="0" err="1" smtClean="0"/>
              <a:t>Luker</a:t>
            </a:r>
            <a:endParaRPr lang="en-AU" sz="3600" dirty="0" smtClean="0"/>
          </a:p>
          <a:p>
            <a:pPr lvl="2"/>
            <a:r>
              <a:rPr lang="en-US" sz="2800" b="1" dirty="0"/>
              <a:t>Chatterbox: 460% increased usage of an Ask a Librarian chat service</a:t>
            </a:r>
            <a:endParaRPr lang="en-AU" sz="2800" b="1" dirty="0"/>
          </a:p>
          <a:p>
            <a:pPr lvl="2"/>
            <a:endParaRPr lang="en-AU" sz="1200" dirty="0" smtClean="0"/>
          </a:p>
          <a:p>
            <a:pPr marL="514350" indent="-514350">
              <a:buFont typeface="+mj-lt"/>
              <a:buAutoNum type="arabicPeriod"/>
            </a:pPr>
            <a:r>
              <a:rPr lang="en-AU" sz="3600" dirty="0" smtClean="0"/>
              <a:t>Gerry Fahey</a:t>
            </a:r>
            <a:r>
              <a:rPr lang="en-AU" sz="3600" dirty="0"/>
              <a:t>	</a:t>
            </a:r>
            <a:endParaRPr lang="en-AU" sz="3600" dirty="0" smtClean="0"/>
          </a:p>
          <a:p>
            <a:pPr lvl="2"/>
            <a:r>
              <a:rPr lang="en-US" sz="2800" b="1" dirty="0"/>
              <a:t>A foot in the door with ORCID</a:t>
            </a:r>
            <a:endParaRPr lang="en-AU" sz="2800" b="1" dirty="0"/>
          </a:p>
          <a:p>
            <a:pPr lvl="2"/>
            <a:endParaRPr lang="en-AU" sz="2800" dirty="0"/>
          </a:p>
        </p:txBody>
      </p:sp>
    </p:spTree>
    <p:extLst>
      <p:ext uri="{BB962C8B-B14F-4D97-AF65-F5344CB8AC3E}">
        <p14:creationId xmlns:p14="http://schemas.microsoft.com/office/powerpoint/2010/main" val="35910870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624" y="646354"/>
            <a:ext cx="11142672" cy="792000"/>
          </a:xfrm>
        </p:spPr>
        <p:txBody>
          <a:bodyPr/>
          <a:lstStyle/>
          <a:p>
            <a:pPr algn="ctr"/>
            <a:r>
              <a:rPr lang="en-AU" sz="4600" dirty="0"/>
              <a:t>digital literacy in the workplace</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0624" y="1679393"/>
            <a:ext cx="3218347" cy="1728000"/>
          </a:xfrm>
        </p:spPr>
      </p:pic>
      <p:sp>
        <p:nvSpPr>
          <p:cNvPr id="4" name="Footer Placeholder 3"/>
          <p:cNvSpPr>
            <a:spLocks noGrp="1"/>
          </p:cNvSpPr>
          <p:nvPr>
            <p:ph type="ftr" sz="quarter" idx="11"/>
          </p:nvPr>
        </p:nvSpPr>
        <p:spPr/>
        <p:txBody>
          <a:bodyPr/>
          <a:lstStyle/>
          <a:p>
            <a:r>
              <a:rPr lang="en-AU" smtClean="0"/>
              <a:t>Deakin University CRICOS Provider Code: 00113B</a:t>
            </a:r>
            <a:endParaRPr lang="en-AU"/>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9044" y="1679393"/>
            <a:ext cx="3213913" cy="172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3029" y="1679393"/>
            <a:ext cx="3230268" cy="1728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625" y="3826766"/>
            <a:ext cx="3222513" cy="17280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8978" y="3826766"/>
            <a:ext cx="3239183" cy="17280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84002" y="3826766"/>
            <a:ext cx="3219297" cy="1728000"/>
          </a:xfrm>
          <a:prstGeom prst="rect">
            <a:avLst/>
          </a:prstGeom>
        </p:spPr>
      </p:pic>
    </p:spTree>
    <p:extLst>
      <p:ext uri="{BB962C8B-B14F-4D97-AF65-F5344CB8AC3E}">
        <p14:creationId xmlns:p14="http://schemas.microsoft.com/office/powerpoint/2010/main" val="8139762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2" y="646354"/>
            <a:ext cx="11242349" cy="792000"/>
          </a:xfrm>
        </p:spPr>
        <p:txBody>
          <a:bodyPr/>
          <a:lstStyle/>
          <a:p>
            <a:pPr algn="ctr"/>
            <a:r>
              <a:rPr lang="en-AU" sz="4600" dirty="0"/>
              <a:t>Collaboration!</a:t>
            </a:r>
          </a:p>
        </p:txBody>
      </p:sp>
      <p:sp>
        <p:nvSpPr>
          <p:cNvPr id="4" name="Footer Placeholder 3"/>
          <p:cNvSpPr>
            <a:spLocks noGrp="1"/>
          </p:cNvSpPr>
          <p:nvPr>
            <p:ph type="ftr" sz="quarter" idx="11"/>
          </p:nvPr>
        </p:nvSpPr>
        <p:spPr/>
        <p:txBody>
          <a:bodyPr/>
          <a:lstStyle/>
          <a:p>
            <a:r>
              <a:rPr lang="en-AU" smtClean="0"/>
              <a:t>Deakin University CRICOS Provider Code: 00113B</a:t>
            </a:r>
            <a:endParaRPr lang="en-AU"/>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9101" y="1792561"/>
            <a:ext cx="5465440" cy="293945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6951" y="1792560"/>
            <a:ext cx="5584500" cy="3691130"/>
          </a:xfrm>
          <a:prstGeom prst="rect">
            <a:avLst/>
          </a:prstGeom>
        </p:spPr>
      </p:pic>
    </p:spTree>
    <p:extLst>
      <p:ext uri="{BB962C8B-B14F-4D97-AF65-F5344CB8AC3E}">
        <p14:creationId xmlns:p14="http://schemas.microsoft.com/office/powerpoint/2010/main" val="25108620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45432"/>
            <a:ext cx="10515600" cy="5631531"/>
          </a:xfrm>
        </p:spPr>
        <p:txBody>
          <a:bodyPr/>
          <a:lstStyle/>
          <a:p>
            <a:pPr marL="0" indent="0">
              <a:buNone/>
            </a:pPr>
            <a:r>
              <a:rPr lang="en-AU" sz="4800" dirty="0" smtClean="0"/>
              <a:t>Sylvia </a:t>
            </a:r>
            <a:r>
              <a:rPr lang="en-AU" sz="4800" dirty="0" err="1" smtClean="0"/>
              <a:t>Pilz</a:t>
            </a:r>
            <a:r>
              <a:rPr lang="en-AU" dirty="0"/>
              <a:t>		</a:t>
            </a:r>
            <a:endParaRPr lang="en-AU" dirty="0" smtClean="0"/>
          </a:p>
          <a:p>
            <a:pPr marL="0" indent="0">
              <a:buNone/>
            </a:pPr>
            <a:endParaRPr lang="en-AU" sz="1800" dirty="0" smtClean="0"/>
          </a:p>
          <a:p>
            <a:pPr marL="0" indent="0">
              <a:buNone/>
            </a:pPr>
            <a:r>
              <a:rPr lang="en-AU" dirty="0" smtClean="0"/>
              <a:t>Librarian</a:t>
            </a:r>
            <a:endParaRPr lang="en-AU" dirty="0"/>
          </a:p>
          <a:p>
            <a:pPr marL="0" indent="0">
              <a:buNone/>
            </a:pPr>
            <a:r>
              <a:rPr lang="en-AU" dirty="0" smtClean="0"/>
              <a:t>Monash University</a:t>
            </a:r>
            <a:endParaRPr lang="en-AU" dirty="0"/>
          </a:p>
          <a:p>
            <a:pPr marL="0" indent="0">
              <a:buNone/>
            </a:pPr>
            <a:endParaRPr lang="en-AU" dirty="0" smtClean="0"/>
          </a:p>
          <a:p>
            <a:pPr marL="0" indent="0">
              <a:buNone/>
            </a:pPr>
            <a:r>
              <a:rPr lang="en-US" sz="4000" b="1" dirty="0"/>
              <a:t>My research journey footprint, so far...</a:t>
            </a:r>
            <a:endParaRPr lang="en-AU" sz="4000" b="1" dirty="0"/>
          </a:p>
        </p:txBody>
      </p:sp>
    </p:spTree>
    <p:extLst>
      <p:ext uri="{BB962C8B-B14F-4D97-AF65-F5344CB8AC3E}">
        <p14:creationId xmlns:p14="http://schemas.microsoft.com/office/powerpoint/2010/main" val="33006866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r>
              <a:rPr lang="en-AU" b="1" u="sng" dirty="0">
                <a:hlinkClick r:id="rId2"/>
              </a:rPr>
              <a:t>http://prezi.com/hzfh13ylg07r/?utm_campaign=share&amp;utm_medium=copy&amp;rc=ex0share</a:t>
            </a:r>
            <a:endParaRPr lang="en-AU" dirty="0"/>
          </a:p>
          <a:p>
            <a:endParaRPr lang="en-AU" dirty="0"/>
          </a:p>
        </p:txBody>
      </p:sp>
    </p:spTree>
    <p:extLst>
      <p:ext uri="{BB962C8B-B14F-4D97-AF65-F5344CB8AC3E}">
        <p14:creationId xmlns:p14="http://schemas.microsoft.com/office/powerpoint/2010/main" val="22824657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45432"/>
            <a:ext cx="10515600" cy="5631531"/>
          </a:xfrm>
        </p:spPr>
        <p:txBody>
          <a:bodyPr/>
          <a:lstStyle/>
          <a:p>
            <a:pPr marL="0" indent="0">
              <a:buNone/>
            </a:pPr>
            <a:r>
              <a:rPr lang="en-AU" sz="4800" dirty="0" smtClean="0"/>
              <a:t>Sarika Singh</a:t>
            </a:r>
            <a:r>
              <a:rPr lang="en-AU" dirty="0"/>
              <a:t>		</a:t>
            </a:r>
            <a:endParaRPr lang="en-AU" dirty="0" smtClean="0"/>
          </a:p>
          <a:p>
            <a:pPr marL="0" indent="0">
              <a:buNone/>
            </a:pPr>
            <a:endParaRPr lang="en-AU" sz="1800" dirty="0" smtClean="0"/>
          </a:p>
          <a:p>
            <a:pPr marL="0" indent="0">
              <a:buNone/>
            </a:pPr>
            <a:r>
              <a:rPr lang="en-AU" dirty="0" smtClean="0"/>
              <a:t>Librarian</a:t>
            </a:r>
            <a:endParaRPr lang="en-AU" dirty="0"/>
          </a:p>
          <a:p>
            <a:pPr marL="0" indent="0">
              <a:buNone/>
            </a:pPr>
            <a:r>
              <a:rPr lang="en-AU" dirty="0" smtClean="0"/>
              <a:t>Victoria </a:t>
            </a:r>
            <a:r>
              <a:rPr lang="en-AU" dirty="0"/>
              <a:t>University</a:t>
            </a:r>
          </a:p>
          <a:p>
            <a:pPr marL="0" indent="0">
              <a:buNone/>
            </a:pPr>
            <a:endParaRPr lang="en-AU" dirty="0" smtClean="0"/>
          </a:p>
          <a:p>
            <a:pPr marL="0" indent="0">
              <a:buNone/>
            </a:pPr>
            <a:r>
              <a:rPr lang="en-US" sz="4000" b="1" dirty="0"/>
              <a:t>Evaluation of student e-book education and training at Victoria University</a:t>
            </a:r>
            <a:endParaRPr lang="en-AU" sz="4000" b="1" dirty="0"/>
          </a:p>
        </p:txBody>
      </p:sp>
    </p:spTree>
    <p:extLst>
      <p:ext uri="{BB962C8B-B14F-4D97-AF65-F5344CB8AC3E}">
        <p14:creationId xmlns:p14="http://schemas.microsoft.com/office/powerpoint/2010/main" val="3920999004"/>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LaTrobe Core Look">
      <a:dk1>
        <a:sysClr val="windowText" lastClr="000000"/>
      </a:dk1>
      <a:lt1>
        <a:sysClr val="window" lastClr="FFFFFF"/>
      </a:lt1>
      <a:dk2>
        <a:srgbClr val="1F497D"/>
      </a:dk2>
      <a:lt2>
        <a:srgbClr val="D6D2C4"/>
      </a:lt2>
      <a:accent1>
        <a:srgbClr val="8A2A2B"/>
      </a:accent1>
      <a:accent2>
        <a:srgbClr val="AB2328"/>
      </a:accent2>
      <a:accent3>
        <a:srgbClr val="D52B1E"/>
      </a:accent3>
      <a:accent4>
        <a:srgbClr val="D14124"/>
      </a:accent4>
      <a:accent5>
        <a:srgbClr val="E87722"/>
      </a:accent5>
      <a:accent6>
        <a:srgbClr val="FF9E1B"/>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Theme1" id="{DF620722-4157-48C3-AF0B-D14CA9469CCE}" vid="{CAB22E6A-341F-4CB1-9DF2-D45E2C705C9B}"/>
    </a:ext>
  </a:extLst>
</a:theme>
</file>

<file path=ppt/theme/theme2.xml><?xml version="1.0" encoding="utf-8"?>
<a:theme xmlns:a="http://schemas.openxmlformats.org/drawingml/2006/main" name="La Trobe PowerPoint Template">
  <a:themeElements>
    <a:clrScheme name="LaTrobe Core Look">
      <a:dk1>
        <a:sysClr val="windowText" lastClr="000000"/>
      </a:dk1>
      <a:lt1>
        <a:sysClr val="window" lastClr="FFFFFF"/>
      </a:lt1>
      <a:dk2>
        <a:srgbClr val="1F497D"/>
      </a:dk2>
      <a:lt2>
        <a:srgbClr val="D6D2C4"/>
      </a:lt2>
      <a:accent1>
        <a:srgbClr val="8A2A2B"/>
      </a:accent1>
      <a:accent2>
        <a:srgbClr val="AB2328"/>
      </a:accent2>
      <a:accent3>
        <a:srgbClr val="D52B1E"/>
      </a:accent3>
      <a:accent4>
        <a:srgbClr val="D14124"/>
      </a:accent4>
      <a:accent5>
        <a:srgbClr val="E87722"/>
      </a:accent5>
      <a:accent6>
        <a:srgbClr val="FF9E1B"/>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850</TotalTime>
  <Words>1731</Words>
  <Application>Microsoft Office PowerPoint</Application>
  <PresentationFormat>Custom</PresentationFormat>
  <Paragraphs>376</Paragraphs>
  <Slides>49</Slides>
  <Notes>17</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49</vt:i4>
      </vt:variant>
    </vt:vector>
  </HeadingPairs>
  <TitlesOfParts>
    <vt:vector size="54" baseType="lpstr">
      <vt:lpstr>Theme1</vt:lpstr>
      <vt:lpstr>La Trobe PowerPoint Template</vt:lpstr>
      <vt:lpstr>Office Theme</vt:lpstr>
      <vt:lpstr>Blank Presentation</vt:lpstr>
      <vt:lpstr>Acrobat Document</vt:lpstr>
      <vt:lpstr>PowerPoint Presentation</vt:lpstr>
      <vt:lpstr>PowerPoint Presentation</vt:lpstr>
      <vt:lpstr>PowerPoint Presentation</vt:lpstr>
      <vt:lpstr>Work integrated learning at deakin</vt:lpstr>
      <vt:lpstr>digital literacy in the workplace</vt:lpstr>
      <vt:lpstr>Collaboration!</vt:lpstr>
      <vt:lpstr>PowerPoint Presentation</vt:lpstr>
      <vt:lpstr>PowerPoint Presentation</vt:lpstr>
      <vt:lpstr>PowerPoint Presentation</vt:lpstr>
      <vt:lpstr>Why student e-book education was developed? </vt:lpstr>
      <vt:lpstr>How it was done? </vt:lpstr>
      <vt:lpstr>Evaluation of the program</vt:lpstr>
      <vt:lpstr>Challenges</vt:lpstr>
      <vt:lpstr>Looking ahead</vt:lpstr>
      <vt:lpstr>PowerPoint Presentation</vt:lpstr>
      <vt:lpstr>A safe place for all to connect with information and each other</vt:lpstr>
      <vt:lpstr>Collaboration and community engagement: “Nothing about us, without us” </vt:lpstr>
      <vt:lpstr>Impact and future possibilities </vt:lpstr>
      <vt:lpstr>References and resources</vt:lpstr>
      <vt:lpstr>Queeries and clareification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Accessibility in higher education </vt:lpstr>
      <vt:lpstr>Face palm moment (aka reflecting on practice)</vt:lpstr>
      <vt:lpstr>Quick tips</vt:lpstr>
      <vt:lpstr>Accessibility Checker</vt:lpstr>
      <vt:lpstr>References and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foot in the door with ORCiD</vt:lpstr>
      <vt:lpstr>A foot in the door with ORCiD</vt:lpstr>
      <vt:lpstr>A foot in the door with ORCiD</vt:lpstr>
      <vt:lpstr>A foot in the door with ORCiD</vt:lpstr>
      <vt:lpstr>A foot in the door with ORCiD</vt:lpstr>
      <vt:lpstr>PowerPoint Presentation</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Finding courage, creativity and community at La Trobe University Library</dc:title>
  <dc:creator>Glendyr O'Hanlon</dc:creator>
  <cp:lastModifiedBy>Louise Dick</cp:lastModifiedBy>
  <cp:revision>46</cp:revision>
  <dcterms:created xsi:type="dcterms:W3CDTF">2016-11-14T10:09:55Z</dcterms:created>
  <dcterms:modified xsi:type="dcterms:W3CDTF">2016-11-30T06:10:38Z</dcterms:modified>
</cp:coreProperties>
</file>