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2"/>
  </p:notesMasterIdLst>
  <p:handoutMasterIdLst>
    <p:handoutMasterId r:id="rId13"/>
  </p:handoutMasterIdLst>
  <p:sldIdLst>
    <p:sldId id="262" r:id="rId2"/>
    <p:sldId id="263" r:id="rId3"/>
    <p:sldId id="316" r:id="rId4"/>
    <p:sldId id="317" r:id="rId5"/>
    <p:sldId id="318" r:id="rId6"/>
    <p:sldId id="319" r:id="rId7"/>
    <p:sldId id="320" r:id="rId8"/>
    <p:sldId id="321" r:id="rId9"/>
    <p:sldId id="322" r:id="rId10"/>
    <p:sldId id="323" r:id="rId11"/>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1DB8"/>
    <a:srgbClr val="66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45" autoAdjust="0"/>
    <p:restoredTop sz="66835" autoAdjust="0"/>
  </p:normalViewPr>
  <p:slideViewPr>
    <p:cSldViewPr>
      <p:cViewPr varScale="1">
        <p:scale>
          <a:sx n="65" d="100"/>
          <a:sy n="65" d="100"/>
        </p:scale>
        <p:origin x="-240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764"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344" y="0"/>
            <a:ext cx="2945764" cy="496332"/>
          </a:xfrm>
          <a:prstGeom prst="rect">
            <a:avLst/>
          </a:prstGeom>
        </p:spPr>
        <p:txBody>
          <a:bodyPr vert="horz" lIns="91440" tIns="45720" rIns="91440" bIns="45720" rtlCol="0"/>
          <a:lstStyle>
            <a:lvl1pPr algn="r">
              <a:defRPr sz="1200"/>
            </a:lvl1pPr>
          </a:lstStyle>
          <a:p>
            <a:fld id="{DD27B79B-AA2E-4109-A640-BED098E5732A}" type="datetimeFigureOut">
              <a:rPr lang="en-AU" smtClean="0"/>
              <a:pPr/>
              <a:t>29/05/2012</a:t>
            </a:fld>
            <a:endParaRPr lang="en-AU"/>
          </a:p>
        </p:txBody>
      </p:sp>
      <p:sp>
        <p:nvSpPr>
          <p:cNvPr id="4" name="Footer Placeholder 3"/>
          <p:cNvSpPr>
            <a:spLocks noGrp="1"/>
          </p:cNvSpPr>
          <p:nvPr>
            <p:ph type="ftr" sz="quarter" idx="2"/>
          </p:nvPr>
        </p:nvSpPr>
        <p:spPr>
          <a:xfrm>
            <a:off x="1" y="9428716"/>
            <a:ext cx="2945764" cy="496332"/>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344" y="9428716"/>
            <a:ext cx="2945764" cy="496332"/>
          </a:xfrm>
          <a:prstGeom prst="rect">
            <a:avLst/>
          </a:prstGeom>
        </p:spPr>
        <p:txBody>
          <a:bodyPr vert="horz" lIns="91440" tIns="45720" rIns="91440" bIns="45720" rtlCol="0" anchor="b"/>
          <a:lstStyle>
            <a:lvl1pPr algn="r">
              <a:defRPr sz="1200"/>
            </a:lvl1pPr>
          </a:lstStyle>
          <a:p>
            <a:fld id="{BA07C715-55B5-4739-BE18-DFABC0B86393}" type="slidenum">
              <a:rPr lang="en-AU" smtClean="0"/>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2945764" cy="496332"/>
          </a:xfrm>
          <a:prstGeom prst="rect">
            <a:avLst/>
          </a:prstGeom>
          <a:noFill/>
          <a:ln w="9525">
            <a:noFill/>
            <a:miter lim="800000"/>
            <a:headEnd/>
            <a:tailEnd/>
          </a:ln>
        </p:spPr>
        <p:txBody>
          <a:bodyPr vert="horz" wrap="square" lIns="95939" tIns="47969" rIns="95939" bIns="47969" numCol="1" anchor="t" anchorCtr="0" compatLnSpc="1">
            <a:prstTxWarp prst="textNoShape">
              <a:avLst/>
            </a:prstTxWarp>
          </a:bodyPr>
          <a:lstStyle>
            <a:lvl1pPr defTabSz="958850">
              <a:defRPr sz="1300"/>
            </a:lvl1pPr>
          </a:lstStyle>
          <a:p>
            <a:endParaRPr lang="en-US"/>
          </a:p>
        </p:txBody>
      </p:sp>
      <p:sp>
        <p:nvSpPr>
          <p:cNvPr id="8195" name="Rectangle 3"/>
          <p:cNvSpPr>
            <a:spLocks noGrp="1" noChangeArrowheads="1"/>
          </p:cNvSpPr>
          <p:nvPr>
            <p:ph type="dt" idx="1"/>
          </p:nvPr>
        </p:nvSpPr>
        <p:spPr bwMode="auto">
          <a:xfrm>
            <a:off x="3851912" y="0"/>
            <a:ext cx="2945763" cy="496332"/>
          </a:xfrm>
          <a:prstGeom prst="rect">
            <a:avLst/>
          </a:prstGeom>
          <a:noFill/>
          <a:ln w="9525">
            <a:noFill/>
            <a:miter lim="800000"/>
            <a:headEnd/>
            <a:tailEnd/>
          </a:ln>
        </p:spPr>
        <p:txBody>
          <a:bodyPr vert="horz" wrap="square" lIns="95939" tIns="47969" rIns="95939" bIns="47969" numCol="1" anchor="t" anchorCtr="0" compatLnSpc="1">
            <a:prstTxWarp prst="textNoShape">
              <a:avLst/>
            </a:prstTxWarp>
          </a:bodyPr>
          <a:lstStyle>
            <a:lvl1pPr algn="r" defTabSz="958850">
              <a:defRPr sz="1300"/>
            </a:lvl1pPr>
          </a:lstStyle>
          <a:p>
            <a:endParaRPr lang="en-US"/>
          </a:p>
        </p:txBody>
      </p:sp>
      <p:sp>
        <p:nvSpPr>
          <p:cNvPr id="819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06148" y="4715153"/>
            <a:ext cx="4985380" cy="4466987"/>
          </a:xfrm>
          <a:prstGeom prst="rect">
            <a:avLst/>
          </a:prstGeom>
          <a:noFill/>
          <a:ln w="9525">
            <a:noFill/>
            <a:miter lim="800000"/>
            <a:headEnd/>
            <a:tailEnd/>
          </a:ln>
        </p:spPr>
        <p:txBody>
          <a:bodyPr vert="horz" wrap="square" lIns="95939" tIns="47969" rIns="95939" bIns="479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1" y="9430306"/>
            <a:ext cx="2945764" cy="496332"/>
          </a:xfrm>
          <a:prstGeom prst="rect">
            <a:avLst/>
          </a:prstGeom>
          <a:noFill/>
          <a:ln w="9525">
            <a:noFill/>
            <a:miter lim="800000"/>
            <a:headEnd/>
            <a:tailEnd/>
          </a:ln>
        </p:spPr>
        <p:txBody>
          <a:bodyPr vert="horz" wrap="square" lIns="95939" tIns="47969" rIns="95939" bIns="47969" numCol="1" anchor="b" anchorCtr="0" compatLnSpc="1">
            <a:prstTxWarp prst="textNoShape">
              <a:avLst/>
            </a:prstTxWarp>
          </a:bodyPr>
          <a:lstStyle>
            <a:lvl1pPr defTabSz="958850">
              <a:defRPr sz="1300"/>
            </a:lvl1pPr>
          </a:lstStyle>
          <a:p>
            <a:endParaRPr lang="en-US"/>
          </a:p>
        </p:txBody>
      </p:sp>
      <p:sp>
        <p:nvSpPr>
          <p:cNvPr id="8199" name="Rectangle 7"/>
          <p:cNvSpPr>
            <a:spLocks noGrp="1" noChangeArrowheads="1"/>
          </p:cNvSpPr>
          <p:nvPr>
            <p:ph type="sldNum" sz="quarter" idx="5"/>
          </p:nvPr>
        </p:nvSpPr>
        <p:spPr bwMode="auto">
          <a:xfrm>
            <a:off x="3851912" y="9430306"/>
            <a:ext cx="2945763" cy="496332"/>
          </a:xfrm>
          <a:prstGeom prst="rect">
            <a:avLst/>
          </a:prstGeom>
          <a:noFill/>
          <a:ln w="9525">
            <a:noFill/>
            <a:miter lim="800000"/>
            <a:headEnd/>
            <a:tailEnd/>
          </a:ln>
        </p:spPr>
        <p:txBody>
          <a:bodyPr vert="horz" wrap="square" lIns="95939" tIns="47969" rIns="95939" bIns="47969" numCol="1" anchor="b" anchorCtr="0" compatLnSpc="1">
            <a:prstTxWarp prst="textNoShape">
              <a:avLst/>
            </a:prstTxWarp>
          </a:bodyPr>
          <a:lstStyle>
            <a:lvl1pPr algn="r" defTabSz="958850">
              <a:defRPr sz="1300"/>
            </a:lvl1pPr>
          </a:lstStyle>
          <a:p>
            <a:fld id="{83601989-3929-4AFF-82FA-BC94B9D501B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S PGothic" pitchFamily="34" charset="-128"/>
        <a:cs typeface="+mn-cs"/>
      </a:defRPr>
    </a:lvl1pPr>
    <a:lvl2pPr marL="457200" algn="l" rtl="0" fontAlgn="base">
      <a:spcBef>
        <a:spcPct val="30000"/>
      </a:spcBef>
      <a:spcAft>
        <a:spcPct val="0"/>
      </a:spcAft>
      <a:defRPr sz="1200" kern="1200">
        <a:solidFill>
          <a:schemeClr val="tx1"/>
        </a:solidFill>
        <a:latin typeface="Arial" charset="0"/>
        <a:ea typeface="MS PGothic" pitchFamily="34" charset="-128"/>
        <a:cs typeface="+mn-cs"/>
      </a:defRPr>
    </a:lvl2pPr>
    <a:lvl3pPr marL="914400" algn="l" rtl="0" fontAlgn="base">
      <a:spcBef>
        <a:spcPct val="30000"/>
      </a:spcBef>
      <a:spcAft>
        <a:spcPct val="0"/>
      </a:spcAft>
      <a:defRPr sz="1200" kern="1200">
        <a:solidFill>
          <a:schemeClr val="tx1"/>
        </a:solidFill>
        <a:latin typeface="Arial" charset="0"/>
        <a:ea typeface="MS PGothic" pitchFamily="34" charset="-128"/>
        <a:cs typeface="+mn-cs"/>
      </a:defRPr>
    </a:lvl3pPr>
    <a:lvl4pPr marL="1371600" algn="l" rtl="0" fontAlgn="base">
      <a:spcBef>
        <a:spcPct val="30000"/>
      </a:spcBef>
      <a:spcAft>
        <a:spcPct val="0"/>
      </a:spcAft>
      <a:defRPr sz="1200" kern="1200">
        <a:solidFill>
          <a:schemeClr val="tx1"/>
        </a:solidFill>
        <a:latin typeface="Arial" charset="0"/>
        <a:ea typeface="MS PGothic" pitchFamily="34" charset="-128"/>
        <a:cs typeface="+mn-cs"/>
      </a:defRPr>
    </a:lvl4pPr>
    <a:lvl5pPr marL="1828800" algn="l" rtl="0" fontAlgn="base">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83601989-3929-4AFF-82FA-BC94B9D501B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BE8E23-5970-4704-B21E-09B943EC06C4}" type="slidenum">
              <a:rPr lang="en-US"/>
              <a:pPr/>
              <a:t>10</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pPr lvl="0"/>
            <a:endParaRPr lang="en-AU" sz="1200" kern="1200" dirty="0" smtClean="0">
              <a:solidFill>
                <a:schemeClr val="tx1"/>
              </a:solidFill>
              <a:latin typeface="Arial" charset="0"/>
              <a:ea typeface="MS PGothic" pitchFamily="34" charset="-128"/>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BE8E23-5970-4704-B21E-09B943EC06C4}" type="slidenum">
              <a:rPr lang="en-US"/>
              <a:pPr/>
              <a:t>2</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BE8E23-5970-4704-B21E-09B943EC06C4}" type="slidenum">
              <a:rPr lang="en-US"/>
              <a:pPr/>
              <a:t>3</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BE8E23-5970-4704-B21E-09B943EC06C4}" type="slidenum">
              <a:rPr lang="en-US"/>
              <a:pPr/>
              <a:t>4</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BE8E23-5970-4704-B21E-09B943EC06C4}" type="slidenum">
              <a:rPr lang="en-US"/>
              <a:pPr/>
              <a:t>5</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pPr lvl="0"/>
            <a:endParaRPr lang="en-AU" sz="1200" kern="1200" dirty="0" smtClean="0">
              <a:solidFill>
                <a:schemeClr val="tx1"/>
              </a:solidFill>
              <a:latin typeface="Arial" charset="0"/>
              <a:ea typeface="MS PGothic" pitchFamily="34" charset="-128"/>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BE8E23-5970-4704-B21E-09B943EC06C4}" type="slidenum">
              <a:rPr lang="en-US"/>
              <a:pPr/>
              <a:t>6</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BE8E23-5970-4704-B21E-09B943EC06C4}" type="slidenum">
              <a:rPr lang="en-US"/>
              <a:pPr/>
              <a:t>7</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pPr lvl="0">
              <a:buFontTx/>
              <a:buChar char="-"/>
            </a:pPr>
            <a:endParaRPr lang="en-AU" sz="1200" kern="1200" dirty="0" smtClean="0">
              <a:solidFill>
                <a:schemeClr val="tx1"/>
              </a:solidFill>
              <a:latin typeface="Arial" charset="0"/>
              <a:ea typeface="MS PGothic" pitchFamily="34" charset="-128"/>
              <a:cs typeface="+mn-cs"/>
            </a:endParaRPr>
          </a:p>
          <a:p>
            <a:endParaRPr lang="en-A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BE8E23-5970-4704-B21E-09B943EC06C4}" type="slidenum">
              <a:rPr lang="en-US"/>
              <a:pPr/>
              <a:t>8</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pPr lvl="0"/>
            <a:endParaRPr lang="en-AU" baseline="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BE8E23-5970-4704-B21E-09B943EC06C4}" type="slidenum">
              <a:rPr lang="en-US"/>
              <a:pPr/>
              <a:t>9</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pPr lvl="0"/>
            <a:endParaRPr lang="en-AU" sz="1200" kern="1200" dirty="0" smtClean="0">
              <a:solidFill>
                <a:schemeClr val="tx1"/>
              </a:solidFill>
              <a:latin typeface="Arial" charset="0"/>
              <a:ea typeface="MS PGothic" pitchFamily="34" charset="-128"/>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A3BBDF-F0D1-4B25-9D4C-D6B7E7C7EDF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366896-6C99-437C-8178-84640ACEEE8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0316CA3-9670-480D-8A6A-13B91BA3528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AD18E8-72CF-442D-A288-340D3607A71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B0F9C5-4E70-49DD-8D72-B4ADFCCFDF3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2A38CD-199D-461A-B494-31E0E21AB5A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3832EE8-04E1-40C1-92C6-18A1C444A54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C412F0F-3B89-4EB4-9D21-A95D36D8215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34A672D-EB0D-4C64-8E1B-4DC1A1BAF0B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5E0A6AD-BAE4-4E34-904F-8F55F4F123F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14CB17-9EF8-4500-934F-03E9AFC3654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F0CBD854-4BDE-4652-BAB4-407E8ED7DD1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MS PGothic" pitchFamily="34" charset="-128"/>
        </a:defRPr>
      </a:lvl2pPr>
      <a:lvl3pPr algn="ctr" rtl="0" fontAlgn="base">
        <a:spcBef>
          <a:spcPct val="0"/>
        </a:spcBef>
        <a:spcAft>
          <a:spcPct val="0"/>
        </a:spcAft>
        <a:defRPr sz="4400">
          <a:solidFill>
            <a:schemeClr val="tx2"/>
          </a:solidFill>
          <a:latin typeface="Arial" charset="0"/>
          <a:ea typeface="MS PGothic" pitchFamily="34" charset="-128"/>
        </a:defRPr>
      </a:lvl3pPr>
      <a:lvl4pPr algn="ctr" rtl="0" fontAlgn="base">
        <a:spcBef>
          <a:spcPct val="0"/>
        </a:spcBef>
        <a:spcAft>
          <a:spcPct val="0"/>
        </a:spcAft>
        <a:defRPr sz="4400">
          <a:solidFill>
            <a:schemeClr val="tx2"/>
          </a:solidFill>
          <a:latin typeface="Arial" charset="0"/>
          <a:ea typeface="MS PGothic" pitchFamily="34" charset="-128"/>
        </a:defRPr>
      </a:lvl4pPr>
      <a:lvl5pPr algn="ctr" rtl="0" fontAlgn="base">
        <a:spcBef>
          <a:spcPct val="0"/>
        </a:spcBef>
        <a:spcAft>
          <a:spcPct val="0"/>
        </a:spcAft>
        <a:defRPr sz="4400">
          <a:solidFill>
            <a:schemeClr val="tx2"/>
          </a:solidFill>
          <a:latin typeface="Arial" charset="0"/>
          <a:ea typeface="MS PGothic" pitchFamily="34" charset="-128"/>
        </a:defRPr>
      </a:lvl5pPr>
      <a:lvl6pPr marL="457200" algn="ctr" rtl="0" fontAlgn="base">
        <a:spcBef>
          <a:spcPct val="0"/>
        </a:spcBef>
        <a:spcAft>
          <a:spcPct val="0"/>
        </a:spcAft>
        <a:defRPr sz="4400">
          <a:solidFill>
            <a:schemeClr val="tx2"/>
          </a:solidFill>
          <a:latin typeface="Arial" charset="0"/>
          <a:ea typeface="MS PGothic" pitchFamily="34" charset="-128"/>
        </a:defRPr>
      </a:lvl6pPr>
      <a:lvl7pPr marL="914400" algn="ctr" rtl="0" fontAlgn="base">
        <a:spcBef>
          <a:spcPct val="0"/>
        </a:spcBef>
        <a:spcAft>
          <a:spcPct val="0"/>
        </a:spcAft>
        <a:defRPr sz="4400">
          <a:solidFill>
            <a:schemeClr val="tx2"/>
          </a:solidFill>
          <a:latin typeface="Arial" charset="0"/>
          <a:ea typeface="MS PGothic" pitchFamily="34" charset="-128"/>
        </a:defRPr>
      </a:lvl7pPr>
      <a:lvl8pPr marL="1371600" algn="ctr" rtl="0" fontAlgn="base">
        <a:spcBef>
          <a:spcPct val="0"/>
        </a:spcBef>
        <a:spcAft>
          <a:spcPct val="0"/>
        </a:spcAft>
        <a:defRPr sz="4400">
          <a:solidFill>
            <a:schemeClr val="tx2"/>
          </a:solidFill>
          <a:latin typeface="Arial" charset="0"/>
          <a:ea typeface="MS PGothic" pitchFamily="34" charset="-128"/>
        </a:defRPr>
      </a:lvl8pPr>
      <a:lvl9pPr marL="1828800" algn="ctr" rtl="0" fontAlgn="base">
        <a:spcBef>
          <a:spcPct val="0"/>
        </a:spcBef>
        <a:spcAft>
          <a:spcPct val="0"/>
        </a:spcAft>
        <a:defRPr sz="4400">
          <a:solidFill>
            <a:schemeClr val="tx2"/>
          </a:solidFill>
          <a:latin typeface="Arial" charset="0"/>
          <a:ea typeface="MS PGothic" pitchFamily="34"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355976" y="1700808"/>
            <a:ext cx="4788024" cy="2952328"/>
          </a:xfrm>
        </p:spPr>
        <p:txBody>
          <a:bodyPr/>
          <a:lstStyle/>
          <a:p>
            <a:pPr>
              <a:lnSpc>
                <a:spcPct val="150000"/>
              </a:lnSpc>
            </a:pPr>
            <a:r>
              <a:rPr lang="en-AU" sz="2400" b="1" i="1" dirty="0" smtClean="0">
                <a:solidFill>
                  <a:schemeClr val="tx1"/>
                </a:solidFill>
              </a:rPr>
              <a:t>Getting Researchers to Speak: the effectiveness of a </a:t>
            </a:r>
            <a:br>
              <a:rPr lang="en-AU" sz="2400" b="1" i="1" dirty="0" smtClean="0">
                <a:solidFill>
                  <a:schemeClr val="tx1"/>
                </a:solidFill>
              </a:rPr>
            </a:br>
            <a:r>
              <a:rPr lang="en-AU" sz="2400" b="1" i="1" dirty="0" smtClean="0">
                <a:solidFill>
                  <a:schemeClr val="tx1"/>
                </a:solidFill>
              </a:rPr>
              <a:t>“broad, blunt instrument”</a:t>
            </a:r>
            <a:endParaRPr lang="en-US" sz="2400" dirty="0">
              <a:solidFill>
                <a:schemeClr val="tx1"/>
              </a:solidFill>
            </a:endParaRPr>
          </a:p>
        </p:txBody>
      </p:sp>
      <p:sp>
        <p:nvSpPr>
          <p:cNvPr id="30723" name="Text Box 3"/>
          <p:cNvSpPr txBox="1">
            <a:spLocks noChangeArrowheads="1"/>
          </p:cNvSpPr>
          <p:nvPr/>
        </p:nvSpPr>
        <p:spPr bwMode="auto">
          <a:xfrm>
            <a:off x="4788024" y="5517232"/>
            <a:ext cx="3960812" cy="1323439"/>
          </a:xfrm>
          <a:prstGeom prst="rect">
            <a:avLst/>
          </a:prstGeom>
          <a:noFill/>
          <a:ln w="9525">
            <a:noFill/>
            <a:miter lim="800000"/>
            <a:headEnd/>
            <a:tailEnd/>
          </a:ln>
        </p:spPr>
        <p:txBody>
          <a:bodyPr wrap="square">
            <a:spAutoFit/>
          </a:bodyPr>
          <a:lstStyle/>
          <a:p>
            <a:endParaRPr lang="en-AU" sz="1600" dirty="0" smtClean="0">
              <a:solidFill>
                <a:schemeClr val="bg1"/>
              </a:solidFill>
            </a:endParaRPr>
          </a:p>
          <a:p>
            <a:pPr algn="r"/>
            <a:r>
              <a:rPr lang="en-AU" sz="1600" i="1" dirty="0" smtClean="0">
                <a:solidFill>
                  <a:schemeClr val="bg1"/>
                </a:solidFill>
              </a:rPr>
              <a:t>Chris Evans</a:t>
            </a:r>
          </a:p>
          <a:p>
            <a:pPr algn="r"/>
            <a:r>
              <a:rPr lang="en-AU" sz="1600" i="1" dirty="0" smtClean="0">
                <a:solidFill>
                  <a:schemeClr val="bg1"/>
                </a:solidFill>
              </a:rPr>
              <a:t>Science &amp; Research Librarian</a:t>
            </a:r>
          </a:p>
          <a:p>
            <a:pPr algn="r"/>
            <a:r>
              <a:rPr lang="en-AU" sz="1600" i="1" dirty="0" smtClean="0">
                <a:solidFill>
                  <a:schemeClr val="bg1"/>
                </a:solidFill>
              </a:rPr>
              <a:t>University of Tasmania</a:t>
            </a:r>
          </a:p>
          <a:p>
            <a:pPr algn="r"/>
            <a:r>
              <a:rPr lang="en-AU" sz="1600" dirty="0" smtClean="0">
                <a:solidFill>
                  <a:srgbClr val="000099"/>
                </a:solidFill>
              </a:rPr>
              <a:t>www.utas.edu.au/library/</a:t>
            </a:r>
            <a:r>
              <a:rPr lang="en-AU" sz="1600" i="1" dirty="0" smtClean="0">
                <a:solidFill>
                  <a:schemeClr val="bg1"/>
                </a:solidFill>
              </a:rPr>
              <a:t> </a:t>
            </a:r>
            <a:endParaRPr lang="en-US" sz="1600" i="1" dirty="0">
              <a:solidFill>
                <a:schemeClr val="bg1"/>
              </a:solidFill>
            </a:endParaRPr>
          </a:p>
        </p:txBody>
      </p:sp>
      <p:sp>
        <p:nvSpPr>
          <p:cNvPr id="30724" name="Rectangle 4"/>
          <p:cNvSpPr>
            <a:spLocks noGrp="1" noChangeArrowheads="1"/>
          </p:cNvSpPr>
          <p:nvPr/>
        </p:nvSpPr>
        <p:spPr bwMode="auto">
          <a:xfrm rot="16200000">
            <a:off x="-2145506" y="2788444"/>
            <a:ext cx="6338888" cy="762000"/>
          </a:xfrm>
          <a:prstGeom prst="rect">
            <a:avLst/>
          </a:prstGeom>
          <a:noFill/>
          <a:ln w="9525">
            <a:noFill/>
            <a:miter lim="800000"/>
            <a:headEnd/>
            <a:tailEnd/>
          </a:ln>
        </p:spPr>
        <p:txBody>
          <a:bodyPr/>
          <a:lstStyle/>
          <a:p>
            <a:pPr eaLnBrk="1" hangingPunct="1">
              <a:spcBef>
                <a:spcPct val="20000"/>
              </a:spcBef>
            </a:pPr>
            <a:r>
              <a:rPr lang="en-US" sz="1900">
                <a:solidFill>
                  <a:schemeClr val="bg1"/>
                </a:solidFill>
              </a:rPr>
              <a:t>University Library</a:t>
            </a:r>
          </a:p>
        </p:txBody>
      </p:sp>
    </p:spTree>
  </p:cSld>
  <p:clrMapOvr>
    <a:masterClrMapping/>
  </p:clrMapOvr>
  <p:transition>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2915816" y="6027003"/>
            <a:ext cx="6228184" cy="830997"/>
          </a:xfrm>
          <a:prstGeom prst="rect">
            <a:avLst/>
          </a:prstGeom>
          <a:noFill/>
        </p:spPr>
        <p:txBody>
          <a:bodyPr wrap="square" lIns="91440" tIns="45720" rIns="91440" bIns="45720">
            <a:spAutoFit/>
          </a:bodyPr>
          <a:lstStyle/>
          <a:p>
            <a:pPr algn="r"/>
            <a:r>
              <a:rPr lang="en-AU" sz="4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Follow Up</a:t>
            </a:r>
            <a:endParaRPr lang="en-AU" sz="4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TextBox 2"/>
          <p:cNvSpPr txBox="1"/>
          <p:nvPr/>
        </p:nvSpPr>
        <p:spPr>
          <a:xfrm>
            <a:off x="827584" y="2132856"/>
            <a:ext cx="6192688" cy="3477875"/>
          </a:xfrm>
          <a:prstGeom prst="rect">
            <a:avLst/>
          </a:prstGeom>
          <a:noFill/>
        </p:spPr>
        <p:txBody>
          <a:bodyPr wrap="square" rtlCol="0">
            <a:spAutoFit/>
          </a:bodyPr>
          <a:lstStyle/>
          <a:p>
            <a:r>
              <a:rPr lang="en-AU" sz="2800" dirty="0" smtClean="0">
                <a:latin typeface="Calibri" pitchFamily="34" charset="0"/>
              </a:rPr>
              <a:t>For a copy of the survey, a copy of the report or further discussion, contact me:</a:t>
            </a:r>
          </a:p>
          <a:p>
            <a:endParaRPr lang="en-AU" sz="2800" dirty="0" smtClean="0">
              <a:latin typeface="Calibri" pitchFamily="34" charset="0"/>
            </a:endParaRPr>
          </a:p>
          <a:p>
            <a:r>
              <a:rPr lang="en-AU" sz="2800" dirty="0" smtClean="0">
                <a:latin typeface="Calibri" pitchFamily="34" charset="0"/>
              </a:rPr>
              <a:t>Chris Evans</a:t>
            </a:r>
          </a:p>
          <a:p>
            <a:endParaRPr lang="en-AU" sz="2800" dirty="0" smtClean="0">
              <a:latin typeface="Calibri" pitchFamily="34" charset="0"/>
            </a:endParaRPr>
          </a:p>
          <a:p>
            <a:r>
              <a:rPr lang="en-AU" sz="2800" b="1" u="sng" dirty="0" smtClean="0">
                <a:solidFill>
                  <a:schemeClr val="accent2"/>
                </a:solidFill>
                <a:latin typeface="Calibri" pitchFamily="34" charset="0"/>
              </a:rPr>
              <a:t>Christine.Evans@utas.edu.au</a:t>
            </a:r>
          </a:p>
          <a:p>
            <a:r>
              <a:rPr lang="en-AU" sz="2800" dirty="0" smtClean="0">
                <a:latin typeface="Calibri" pitchFamily="34" charset="0"/>
              </a:rPr>
              <a:t>Phone: 03 6226 2132</a:t>
            </a:r>
          </a:p>
          <a:p>
            <a:endParaRPr lang="en-AU" dirty="0"/>
          </a:p>
        </p:txBody>
      </p:sp>
    </p:spTree>
  </p:cSld>
  <p:clrMapOvr>
    <a:masterClrMapping/>
  </p:clrMapOvr>
  <p:transition>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1746" name="Rectangle 2"/>
          <p:cNvSpPr>
            <a:spLocks noGrp="1" noChangeArrowheads="1"/>
          </p:cNvSpPr>
          <p:nvPr/>
        </p:nvSpPr>
        <p:spPr bwMode="auto">
          <a:xfrm>
            <a:off x="623888" y="428625"/>
            <a:ext cx="6338887" cy="762000"/>
          </a:xfrm>
          <a:prstGeom prst="rect">
            <a:avLst/>
          </a:prstGeom>
          <a:noFill/>
          <a:ln w="9525">
            <a:noFill/>
            <a:miter lim="800000"/>
            <a:headEnd/>
            <a:tailEnd/>
          </a:ln>
        </p:spPr>
        <p:txBody>
          <a:bodyPr/>
          <a:lstStyle/>
          <a:p>
            <a:pPr eaLnBrk="1" hangingPunct="1">
              <a:spcBef>
                <a:spcPct val="20000"/>
              </a:spcBef>
            </a:pPr>
            <a:r>
              <a:rPr lang="en-AU" sz="1900">
                <a:solidFill>
                  <a:schemeClr val="bg1"/>
                </a:solidFill>
              </a:rPr>
              <a:t>University Library</a:t>
            </a:r>
            <a:endParaRPr lang="en-US" sz="1900">
              <a:solidFill>
                <a:schemeClr val="bg1"/>
              </a:solidFill>
            </a:endParaRPr>
          </a:p>
        </p:txBody>
      </p:sp>
      <p:sp>
        <p:nvSpPr>
          <p:cNvPr id="7" name="Rectangle 6"/>
          <p:cNvSpPr/>
          <p:nvPr/>
        </p:nvSpPr>
        <p:spPr>
          <a:xfrm>
            <a:off x="539552" y="1340768"/>
            <a:ext cx="5958408" cy="6124754"/>
          </a:xfrm>
          <a:prstGeom prst="rect">
            <a:avLst/>
          </a:prstGeom>
        </p:spPr>
        <p:txBody>
          <a:bodyPr wrap="square">
            <a:spAutoFit/>
          </a:bodyPr>
          <a:lstStyle/>
          <a:p>
            <a:pPr lvl="1">
              <a:lnSpc>
                <a:spcPct val="200000"/>
              </a:lnSpc>
              <a:buClr>
                <a:schemeClr val="accent2">
                  <a:lumMod val="60000"/>
                  <a:lumOff val="40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dirty="0" smtClean="0">
                <a:solidFill>
                  <a:srgbClr val="000000"/>
                </a:solidFill>
                <a:latin typeface="Calibri" pitchFamily="34" charset="0"/>
                <a:cs typeface="Lucida Sans Unicode" pitchFamily="34" charset="0"/>
              </a:rPr>
              <a:t>What we did</a:t>
            </a:r>
          </a:p>
          <a:p>
            <a:pPr lvl="1">
              <a:lnSpc>
                <a:spcPct val="200000"/>
              </a:lnSpc>
              <a:buClr>
                <a:schemeClr val="accent2">
                  <a:lumMod val="60000"/>
                  <a:lumOff val="40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dirty="0" smtClean="0">
                <a:solidFill>
                  <a:srgbClr val="000000"/>
                </a:solidFill>
                <a:latin typeface="Calibri" pitchFamily="34" charset="0"/>
                <a:cs typeface="Lucida Sans Unicode" pitchFamily="34" charset="0"/>
              </a:rPr>
              <a:t>Why we did it</a:t>
            </a:r>
          </a:p>
          <a:p>
            <a:pPr lvl="1">
              <a:lnSpc>
                <a:spcPct val="200000"/>
              </a:lnSpc>
              <a:buClr>
                <a:schemeClr val="accent2">
                  <a:lumMod val="60000"/>
                  <a:lumOff val="40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dirty="0" smtClean="0">
                <a:solidFill>
                  <a:srgbClr val="000000"/>
                </a:solidFill>
                <a:latin typeface="Calibri" pitchFamily="34" charset="0"/>
                <a:cs typeface="Lucida Sans Unicode" pitchFamily="34" charset="0"/>
              </a:rPr>
              <a:t>How we did it</a:t>
            </a:r>
          </a:p>
          <a:p>
            <a:pPr lvl="2">
              <a:buClr>
                <a:schemeClr val="accent2">
                  <a:lumMod val="60000"/>
                  <a:lumOff val="40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dirty="0" smtClean="0">
                <a:solidFill>
                  <a:srgbClr val="000000"/>
                </a:solidFill>
                <a:latin typeface="Calibri" pitchFamily="34" charset="0"/>
                <a:cs typeface="Lucida Sans Unicode" pitchFamily="34" charset="0"/>
              </a:rPr>
              <a:t>	- Tool selection</a:t>
            </a:r>
          </a:p>
          <a:p>
            <a:pPr lvl="2">
              <a:buClr>
                <a:schemeClr val="accent2">
                  <a:lumMod val="60000"/>
                  <a:lumOff val="40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dirty="0" smtClean="0">
                <a:solidFill>
                  <a:srgbClr val="000000"/>
                </a:solidFill>
                <a:latin typeface="Calibri" pitchFamily="34" charset="0"/>
                <a:cs typeface="Lucida Sans Unicode" pitchFamily="34" charset="0"/>
              </a:rPr>
              <a:t>	- Question choice and format</a:t>
            </a:r>
          </a:p>
          <a:p>
            <a:pPr lvl="2">
              <a:buClr>
                <a:schemeClr val="accent2">
                  <a:lumMod val="60000"/>
                  <a:lumOff val="40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dirty="0" smtClean="0">
                <a:solidFill>
                  <a:srgbClr val="000000"/>
                </a:solidFill>
                <a:latin typeface="Calibri" pitchFamily="34" charset="0"/>
                <a:cs typeface="Lucida Sans Unicode" pitchFamily="34" charset="0"/>
              </a:rPr>
              <a:t>	- Pre-testing</a:t>
            </a:r>
          </a:p>
          <a:p>
            <a:pPr lvl="2">
              <a:buClr>
                <a:schemeClr val="accent2">
                  <a:lumMod val="60000"/>
                  <a:lumOff val="40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dirty="0" smtClean="0">
                <a:solidFill>
                  <a:srgbClr val="000000"/>
                </a:solidFill>
                <a:latin typeface="Calibri" pitchFamily="34" charset="0"/>
                <a:cs typeface="Lucida Sans Unicode" pitchFamily="34" charset="0"/>
              </a:rPr>
              <a:t>	- Analysis</a:t>
            </a:r>
          </a:p>
          <a:p>
            <a:pPr lvl="1">
              <a:lnSpc>
                <a:spcPct val="150000"/>
              </a:lnSpc>
              <a:buClr>
                <a:schemeClr val="accent2">
                  <a:lumMod val="60000"/>
                  <a:lumOff val="40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dirty="0" smtClean="0">
                <a:solidFill>
                  <a:srgbClr val="000000"/>
                </a:solidFill>
                <a:latin typeface="Calibri" pitchFamily="34" charset="0"/>
                <a:cs typeface="Lucida Sans Unicode" pitchFamily="34" charset="0"/>
              </a:rPr>
              <a:t>Would we do it again?</a:t>
            </a:r>
          </a:p>
          <a:p>
            <a:pPr>
              <a:lnSpc>
                <a:spcPct val="200000"/>
              </a:lnSpc>
              <a:buClr>
                <a:schemeClr val="accent2">
                  <a:lumMod val="60000"/>
                  <a:lumOff val="40000"/>
                </a:schemeClr>
              </a:buCl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AU" sz="2800" dirty="0" smtClean="0">
              <a:solidFill>
                <a:srgbClr val="000000"/>
              </a:solidFill>
              <a:latin typeface="Calibri" pitchFamily="34" charset="0"/>
              <a:cs typeface="Lucida Sans Unicode" pitchFamily="34" charset="0"/>
            </a:endParaRPr>
          </a:p>
        </p:txBody>
      </p:sp>
    </p:spTree>
  </p:cSld>
  <p:clrMapOvr>
    <a:masterClrMapping/>
  </p:clrMapOvr>
  <p:transition>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5508104" y="6027003"/>
            <a:ext cx="3528392" cy="830997"/>
          </a:xfrm>
          <a:prstGeom prst="rect">
            <a:avLst/>
          </a:prstGeom>
          <a:noFill/>
        </p:spPr>
        <p:txBody>
          <a:bodyPr wrap="square" lIns="91440" tIns="45720" rIns="91440" bIns="45720">
            <a:spAutoFit/>
          </a:bodyPr>
          <a:lstStyle/>
          <a:p>
            <a:pPr algn="ctr"/>
            <a:r>
              <a:rPr lang="en-AU" sz="4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What we did</a:t>
            </a:r>
            <a:endParaRPr lang="en-AU" sz="4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TextBox 6"/>
          <p:cNvSpPr txBox="1"/>
          <p:nvPr/>
        </p:nvSpPr>
        <p:spPr>
          <a:xfrm>
            <a:off x="395536" y="1772816"/>
            <a:ext cx="7848872" cy="3323987"/>
          </a:xfrm>
          <a:prstGeom prst="rect">
            <a:avLst/>
          </a:prstGeom>
          <a:noFill/>
        </p:spPr>
        <p:txBody>
          <a:bodyPr wrap="square" rtlCol="0">
            <a:spAutoFit/>
          </a:bodyPr>
          <a:lstStyle/>
          <a:p>
            <a:pPr>
              <a:lnSpc>
                <a:spcPct val="150000"/>
              </a:lnSpc>
            </a:pPr>
            <a:r>
              <a:rPr lang="en-AU" sz="2800" b="1" dirty="0" smtClean="0">
                <a:solidFill>
                  <a:schemeClr val="accent2"/>
                </a:solidFill>
                <a:latin typeface="Calibri" pitchFamily="34" charset="0"/>
              </a:rPr>
              <a:t>Library Survey of UTAS Researchers</a:t>
            </a:r>
          </a:p>
          <a:p>
            <a:pPr lvl="1">
              <a:lnSpc>
                <a:spcPct val="150000"/>
              </a:lnSpc>
              <a:buFontTx/>
              <a:buChar char="-"/>
            </a:pPr>
            <a:r>
              <a:rPr lang="en-AU" dirty="0" smtClean="0">
                <a:latin typeface="Calibri" pitchFamily="34" charset="0"/>
              </a:rPr>
              <a:t> </a:t>
            </a:r>
            <a:r>
              <a:rPr lang="en-AU" sz="2800" dirty="0" smtClean="0">
                <a:latin typeface="Calibri" pitchFamily="34" charset="0"/>
              </a:rPr>
              <a:t>4 weeks Oct/Nov 2011</a:t>
            </a:r>
          </a:p>
          <a:p>
            <a:pPr lvl="1">
              <a:lnSpc>
                <a:spcPct val="150000"/>
              </a:lnSpc>
              <a:buFontTx/>
              <a:buChar char="-"/>
            </a:pPr>
            <a:r>
              <a:rPr lang="en-AU" sz="2800" dirty="0" smtClean="0">
                <a:latin typeface="Calibri" pitchFamily="34" charset="0"/>
              </a:rPr>
              <a:t> 20 questions via Survey Monkey</a:t>
            </a:r>
          </a:p>
          <a:p>
            <a:pPr lvl="1">
              <a:lnSpc>
                <a:spcPct val="150000"/>
              </a:lnSpc>
              <a:buFontTx/>
              <a:buChar char="-"/>
            </a:pPr>
            <a:r>
              <a:rPr lang="en-AU" sz="2800" dirty="0" smtClean="0">
                <a:latin typeface="Calibri" pitchFamily="34" charset="0"/>
              </a:rPr>
              <a:t> Bulk email</a:t>
            </a:r>
          </a:p>
          <a:p>
            <a:pPr lvl="1">
              <a:lnSpc>
                <a:spcPct val="150000"/>
              </a:lnSpc>
              <a:buFontTx/>
              <a:buChar char="-"/>
            </a:pPr>
            <a:r>
              <a:rPr lang="en-AU" sz="2800" dirty="0" smtClean="0">
                <a:latin typeface="Calibri" pitchFamily="34" charset="0"/>
              </a:rPr>
              <a:t> Ongoing Promotion</a:t>
            </a:r>
            <a:endParaRPr lang="en-AU" sz="2800" dirty="0">
              <a:latin typeface="Calibri" pitchFamily="34" charset="0"/>
            </a:endParaRPr>
          </a:p>
        </p:txBody>
      </p:sp>
    </p:spTree>
  </p:cSld>
  <p:clrMapOvr>
    <a:masterClrMapping/>
  </p:clrMapOvr>
  <p:transition>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4535488" y="6027003"/>
            <a:ext cx="4608512" cy="830997"/>
          </a:xfrm>
          <a:prstGeom prst="rect">
            <a:avLst/>
          </a:prstGeom>
          <a:noFill/>
        </p:spPr>
        <p:txBody>
          <a:bodyPr wrap="square" lIns="91440" tIns="45720" rIns="91440" bIns="45720">
            <a:spAutoFit/>
          </a:bodyPr>
          <a:lstStyle/>
          <a:p>
            <a:pPr algn="ctr"/>
            <a:r>
              <a:rPr lang="en-AU" sz="4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Why we did it</a:t>
            </a:r>
            <a:endParaRPr lang="en-AU" sz="4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TextBox 5"/>
          <p:cNvSpPr txBox="1"/>
          <p:nvPr/>
        </p:nvSpPr>
        <p:spPr>
          <a:xfrm>
            <a:off x="539552" y="1916832"/>
            <a:ext cx="7920880" cy="3254417"/>
          </a:xfrm>
          <a:prstGeom prst="rect">
            <a:avLst/>
          </a:prstGeom>
          <a:noFill/>
        </p:spPr>
        <p:txBody>
          <a:bodyPr wrap="square" rtlCol="0">
            <a:spAutoFit/>
          </a:bodyPr>
          <a:lstStyle/>
          <a:p>
            <a:pPr algn="just">
              <a:lnSpc>
                <a:spcPct val="150000"/>
              </a:lnSpc>
            </a:pPr>
            <a:r>
              <a:rPr lang="en-AU" sz="2800" i="1" dirty="0" smtClean="0">
                <a:latin typeface="Calibri" pitchFamily="34" charset="0"/>
              </a:rPr>
              <a:t>To seek evidence of whether or not existing Library services were relevant to researchers’ needs and to identify future directions for the Library’s research support, aligned with the priorities of the University’s Division of Research.</a:t>
            </a:r>
            <a:endParaRPr lang="en-AU" sz="2800" dirty="0"/>
          </a:p>
        </p:txBody>
      </p:sp>
    </p:spTree>
  </p:cSld>
  <p:clrMapOvr>
    <a:masterClrMapping/>
  </p:clrMapOvr>
  <p:transition>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4535488" y="6027003"/>
            <a:ext cx="4608512" cy="830997"/>
          </a:xfrm>
          <a:prstGeom prst="rect">
            <a:avLst/>
          </a:prstGeom>
          <a:noFill/>
        </p:spPr>
        <p:txBody>
          <a:bodyPr wrap="square" lIns="91440" tIns="45720" rIns="91440" bIns="45720">
            <a:spAutoFit/>
          </a:bodyPr>
          <a:lstStyle/>
          <a:p>
            <a:pPr algn="ctr"/>
            <a:r>
              <a:rPr lang="en-AU" sz="4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How we did it</a:t>
            </a:r>
            <a:endParaRPr lang="en-AU" sz="4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Rectangle 4"/>
          <p:cNvSpPr/>
          <p:nvPr/>
        </p:nvSpPr>
        <p:spPr>
          <a:xfrm>
            <a:off x="323528" y="1268760"/>
            <a:ext cx="5400600" cy="1815882"/>
          </a:xfrm>
          <a:prstGeom prst="rect">
            <a:avLst/>
          </a:prstGeom>
        </p:spPr>
        <p:txBody>
          <a:bodyPr wrap="square">
            <a:spAutoFit/>
          </a:bodyPr>
          <a:lstStyle/>
          <a:p>
            <a:pPr>
              <a:buClr>
                <a:schemeClr val="accent2">
                  <a:lumMod val="60000"/>
                  <a:lumOff val="40000"/>
                </a:schemeClr>
              </a:buClr>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b="1" dirty="0" smtClean="0">
                <a:solidFill>
                  <a:schemeClr val="accent2"/>
                </a:solidFill>
                <a:latin typeface="Calibri" pitchFamily="34" charset="0"/>
                <a:cs typeface="Lucida Sans Unicode" pitchFamily="34" charset="0"/>
              </a:rPr>
              <a:t>Tool selection</a:t>
            </a:r>
          </a:p>
          <a:p>
            <a:pPr>
              <a:buClr>
                <a:schemeClr val="accent2">
                  <a:lumMod val="60000"/>
                  <a:lumOff val="40000"/>
                </a:schemeClr>
              </a:buClr>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i="1" dirty="0" smtClean="0">
                <a:solidFill>
                  <a:schemeClr val="bg2"/>
                </a:solidFill>
                <a:latin typeface="Calibri" pitchFamily="34" charset="0"/>
                <a:cs typeface="Lucida Sans Unicode" pitchFamily="34" charset="0"/>
              </a:rPr>
              <a:t>Question choice and format</a:t>
            </a:r>
          </a:p>
          <a:p>
            <a:pPr>
              <a:buClr>
                <a:schemeClr val="accent2">
                  <a:lumMod val="60000"/>
                  <a:lumOff val="40000"/>
                </a:schemeClr>
              </a:buClr>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i="1" dirty="0" smtClean="0">
                <a:solidFill>
                  <a:schemeClr val="bg2"/>
                </a:solidFill>
                <a:latin typeface="Calibri" pitchFamily="34" charset="0"/>
                <a:cs typeface="Lucida Sans Unicode" pitchFamily="34" charset="0"/>
              </a:rPr>
              <a:t>Pre-testing</a:t>
            </a:r>
          </a:p>
          <a:p>
            <a:pPr>
              <a:buClr>
                <a:schemeClr val="accent2">
                  <a:lumMod val="60000"/>
                  <a:lumOff val="40000"/>
                </a:schemeClr>
              </a:buClr>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i="1" dirty="0" smtClean="0">
                <a:solidFill>
                  <a:schemeClr val="bg2"/>
                </a:solidFill>
                <a:latin typeface="Calibri" pitchFamily="34" charset="0"/>
                <a:cs typeface="Lucida Sans Unicode" pitchFamily="34" charset="0"/>
              </a:rPr>
              <a:t>Analysis</a:t>
            </a:r>
          </a:p>
        </p:txBody>
      </p:sp>
      <p:sp>
        <p:nvSpPr>
          <p:cNvPr id="7" name="TextBox 6"/>
          <p:cNvSpPr txBox="1"/>
          <p:nvPr/>
        </p:nvSpPr>
        <p:spPr>
          <a:xfrm>
            <a:off x="3275856" y="4005064"/>
            <a:ext cx="2808312" cy="830997"/>
          </a:xfrm>
          <a:prstGeom prst="rect">
            <a:avLst/>
          </a:prstGeom>
          <a:noFill/>
        </p:spPr>
        <p:txBody>
          <a:bodyPr wrap="square" rtlCol="0">
            <a:spAutoFit/>
          </a:bodyPr>
          <a:lstStyle/>
          <a:p>
            <a:r>
              <a:rPr lang="en-AU" dirty="0" smtClean="0">
                <a:latin typeface="Calibri" pitchFamily="34" charset="0"/>
              </a:rPr>
              <a:t>A broad, blunt tool</a:t>
            </a:r>
          </a:p>
          <a:p>
            <a:endParaRPr lang="en-AU" dirty="0"/>
          </a:p>
        </p:txBody>
      </p:sp>
    </p:spTree>
  </p:cSld>
  <p:clrMapOvr>
    <a:masterClrMapping/>
  </p:clrMapOvr>
  <p:transition>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4535488" y="6027003"/>
            <a:ext cx="4608512" cy="830997"/>
          </a:xfrm>
          <a:prstGeom prst="rect">
            <a:avLst/>
          </a:prstGeom>
          <a:noFill/>
        </p:spPr>
        <p:txBody>
          <a:bodyPr wrap="square" lIns="91440" tIns="45720" rIns="91440" bIns="45720">
            <a:spAutoFit/>
          </a:bodyPr>
          <a:lstStyle/>
          <a:p>
            <a:pPr algn="ctr"/>
            <a:r>
              <a:rPr lang="en-AU" sz="4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How we did it</a:t>
            </a:r>
            <a:endParaRPr lang="en-AU" sz="4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Rectangle 4"/>
          <p:cNvSpPr/>
          <p:nvPr/>
        </p:nvSpPr>
        <p:spPr>
          <a:xfrm>
            <a:off x="323528" y="1268760"/>
            <a:ext cx="4824536" cy="1815882"/>
          </a:xfrm>
          <a:prstGeom prst="rect">
            <a:avLst/>
          </a:prstGeom>
        </p:spPr>
        <p:txBody>
          <a:bodyPr wrap="square">
            <a:spAutoFit/>
          </a:bodyPr>
          <a:lstStyle/>
          <a:p>
            <a:pPr>
              <a:buClr>
                <a:schemeClr val="accent2">
                  <a:lumMod val="60000"/>
                  <a:lumOff val="40000"/>
                </a:schemeClr>
              </a:buClr>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i="1" dirty="0" smtClean="0">
                <a:solidFill>
                  <a:schemeClr val="bg2"/>
                </a:solidFill>
                <a:latin typeface="Calibri" pitchFamily="34" charset="0"/>
                <a:cs typeface="Lucida Sans Unicode" pitchFamily="34" charset="0"/>
              </a:rPr>
              <a:t>Tool selection</a:t>
            </a:r>
          </a:p>
          <a:p>
            <a:pPr>
              <a:buClr>
                <a:schemeClr val="accent2">
                  <a:lumMod val="60000"/>
                  <a:lumOff val="40000"/>
                </a:schemeClr>
              </a:buClr>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b="1" dirty="0" smtClean="0">
                <a:solidFill>
                  <a:schemeClr val="accent2"/>
                </a:solidFill>
                <a:latin typeface="Calibri" pitchFamily="34" charset="0"/>
                <a:cs typeface="Lucida Sans Unicode" pitchFamily="34" charset="0"/>
              </a:rPr>
              <a:t>Question choice and format</a:t>
            </a:r>
          </a:p>
          <a:p>
            <a:pPr>
              <a:buClr>
                <a:schemeClr val="accent2">
                  <a:lumMod val="60000"/>
                  <a:lumOff val="40000"/>
                </a:schemeClr>
              </a:buClr>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i="1" dirty="0" smtClean="0">
                <a:solidFill>
                  <a:schemeClr val="bg2"/>
                </a:solidFill>
                <a:latin typeface="Calibri" pitchFamily="34" charset="0"/>
                <a:cs typeface="Lucida Sans Unicode" pitchFamily="34" charset="0"/>
              </a:rPr>
              <a:t>Pre-testing</a:t>
            </a:r>
          </a:p>
          <a:p>
            <a:pPr>
              <a:buClr>
                <a:schemeClr val="accent2">
                  <a:lumMod val="60000"/>
                  <a:lumOff val="40000"/>
                </a:schemeClr>
              </a:buClr>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i="1" dirty="0" smtClean="0">
                <a:solidFill>
                  <a:schemeClr val="bg2"/>
                </a:solidFill>
                <a:latin typeface="Calibri" pitchFamily="34" charset="0"/>
                <a:cs typeface="Lucida Sans Unicode" pitchFamily="34" charset="0"/>
              </a:rPr>
              <a:t>Analysis</a:t>
            </a:r>
          </a:p>
        </p:txBody>
      </p:sp>
    </p:spTree>
  </p:cSld>
  <p:clrMapOvr>
    <a:masterClrMapping/>
  </p:clrMapOvr>
  <p:transition>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4535488" y="6027003"/>
            <a:ext cx="4608512" cy="830997"/>
          </a:xfrm>
          <a:prstGeom prst="rect">
            <a:avLst/>
          </a:prstGeom>
          <a:noFill/>
        </p:spPr>
        <p:txBody>
          <a:bodyPr wrap="square" lIns="91440" tIns="45720" rIns="91440" bIns="45720">
            <a:spAutoFit/>
          </a:bodyPr>
          <a:lstStyle/>
          <a:p>
            <a:pPr algn="ctr"/>
            <a:r>
              <a:rPr lang="en-AU" sz="4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How we did it</a:t>
            </a:r>
            <a:endParaRPr lang="en-AU" sz="4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Rectangle 4"/>
          <p:cNvSpPr/>
          <p:nvPr/>
        </p:nvSpPr>
        <p:spPr>
          <a:xfrm>
            <a:off x="323528" y="1268760"/>
            <a:ext cx="4572000" cy="1815882"/>
          </a:xfrm>
          <a:prstGeom prst="rect">
            <a:avLst/>
          </a:prstGeom>
        </p:spPr>
        <p:txBody>
          <a:bodyPr>
            <a:spAutoFit/>
          </a:bodyPr>
          <a:lstStyle/>
          <a:p>
            <a:pPr>
              <a:buClr>
                <a:schemeClr val="accent2">
                  <a:lumMod val="60000"/>
                  <a:lumOff val="40000"/>
                </a:schemeClr>
              </a:buClr>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i="1" dirty="0" smtClean="0">
                <a:solidFill>
                  <a:schemeClr val="bg2"/>
                </a:solidFill>
                <a:latin typeface="Calibri" pitchFamily="34" charset="0"/>
                <a:cs typeface="Lucida Sans Unicode" pitchFamily="34" charset="0"/>
              </a:rPr>
              <a:t>Tool selection</a:t>
            </a:r>
          </a:p>
          <a:p>
            <a:pPr>
              <a:buClr>
                <a:schemeClr val="accent2">
                  <a:lumMod val="60000"/>
                  <a:lumOff val="40000"/>
                </a:schemeClr>
              </a:buClr>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i="1" dirty="0" smtClean="0">
                <a:solidFill>
                  <a:schemeClr val="bg2"/>
                </a:solidFill>
                <a:latin typeface="Calibri" pitchFamily="34" charset="0"/>
                <a:cs typeface="Lucida Sans Unicode" pitchFamily="34" charset="0"/>
              </a:rPr>
              <a:t>Question choice and format</a:t>
            </a:r>
          </a:p>
          <a:p>
            <a:pPr>
              <a:buClr>
                <a:schemeClr val="accent2">
                  <a:lumMod val="60000"/>
                  <a:lumOff val="40000"/>
                </a:schemeClr>
              </a:buClr>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b="1" dirty="0" smtClean="0">
                <a:solidFill>
                  <a:schemeClr val="accent2"/>
                </a:solidFill>
                <a:latin typeface="Calibri" pitchFamily="34" charset="0"/>
                <a:cs typeface="Lucida Sans Unicode" pitchFamily="34" charset="0"/>
              </a:rPr>
              <a:t>Pre-testing</a:t>
            </a:r>
          </a:p>
          <a:p>
            <a:pPr>
              <a:buClr>
                <a:schemeClr val="accent2">
                  <a:lumMod val="60000"/>
                  <a:lumOff val="40000"/>
                </a:schemeClr>
              </a:buClr>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i="1" dirty="0" smtClean="0">
                <a:solidFill>
                  <a:schemeClr val="bg2"/>
                </a:solidFill>
                <a:latin typeface="Calibri" pitchFamily="34" charset="0"/>
                <a:cs typeface="Lucida Sans Unicode" pitchFamily="34" charset="0"/>
              </a:rPr>
              <a:t>Analysis</a:t>
            </a:r>
          </a:p>
        </p:txBody>
      </p:sp>
    </p:spTree>
  </p:cSld>
  <p:clrMapOvr>
    <a:masterClrMapping/>
  </p:clrMapOvr>
  <p:transition>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4535488" y="6027003"/>
            <a:ext cx="4608512" cy="830997"/>
          </a:xfrm>
          <a:prstGeom prst="rect">
            <a:avLst/>
          </a:prstGeom>
          <a:noFill/>
        </p:spPr>
        <p:txBody>
          <a:bodyPr wrap="square" lIns="91440" tIns="45720" rIns="91440" bIns="45720">
            <a:spAutoFit/>
          </a:bodyPr>
          <a:lstStyle/>
          <a:p>
            <a:pPr algn="ctr"/>
            <a:r>
              <a:rPr lang="en-AU" sz="4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How we did it</a:t>
            </a:r>
            <a:endParaRPr lang="en-AU" sz="4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Rectangle 4"/>
          <p:cNvSpPr/>
          <p:nvPr/>
        </p:nvSpPr>
        <p:spPr>
          <a:xfrm>
            <a:off x="323528" y="1268760"/>
            <a:ext cx="4572000" cy="1815882"/>
          </a:xfrm>
          <a:prstGeom prst="rect">
            <a:avLst/>
          </a:prstGeom>
        </p:spPr>
        <p:txBody>
          <a:bodyPr>
            <a:spAutoFit/>
          </a:bodyPr>
          <a:lstStyle/>
          <a:p>
            <a:pPr>
              <a:buClr>
                <a:schemeClr val="accent2">
                  <a:lumMod val="60000"/>
                  <a:lumOff val="40000"/>
                </a:schemeClr>
              </a:buClr>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i="1" dirty="0" smtClean="0">
                <a:solidFill>
                  <a:schemeClr val="bg2"/>
                </a:solidFill>
                <a:latin typeface="Calibri" pitchFamily="34" charset="0"/>
                <a:cs typeface="Lucida Sans Unicode" pitchFamily="34" charset="0"/>
              </a:rPr>
              <a:t>Tool selection</a:t>
            </a:r>
          </a:p>
          <a:p>
            <a:pPr>
              <a:buClr>
                <a:schemeClr val="accent2">
                  <a:lumMod val="60000"/>
                  <a:lumOff val="40000"/>
                </a:schemeClr>
              </a:buClr>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i="1" dirty="0" smtClean="0">
                <a:solidFill>
                  <a:schemeClr val="bg2"/>
                </a:solidFill>
                <a:latin typeface="Calibri" pitchFamily="34" charset="0"/>
                <a:cs typeface="Lucida Sans Unicode" pitchFamily="34" charset="0"/>
              </a:rPr>
              <a:t>Question choice and format</a:t>
            </a:r>
          </a:p>
          <a:p>
            <a:pPr>
              <a:buClr>
                <a:schemeClr val="accent2">
                  <a:lumMod val="60000"/>
                  <a:lumOff val="40000"/>
                </a:schemeClr>
              </a:buClr>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i="1" dirty="0" smtClean="0">
                <a:solidFill>
                  <a:schemeClr val="bg2"/>
                </a:solidFill>
                <a:latin typeface="Calibri" pitchFamily="34" charset="0"/>
                <a:cs typeface="Lucida Sans Unicode" pitchFamily="34" charset="0"/>
              </a:rPr>
              <a:t>Pre-testing</a:t>
            </a:r>
          </a:p>
          <a:p>
            <a:pPr>
              <a:buClr>
                <a:schemeClr val="accent2">
                  <a:lumMod val="60000"/>
                  <a:lumOff val="40000"/>
                </a:schemeClr>
              </a:buClr>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AU" sz="2800" b="1" dirty="0" smtClean="0">
                <a:solidFill>
                  <a:schemeClr val="accent2"/>
                </a:solidFill>
                <a:latin typeface="Calibri" pitchFamily="34" charset="0"/>
                <a:cs typeface="Lucida Sans Unicode" pitchFamily="34" charset="0"/>
              </a:rPr>
              <a:t>Analysis</a:t>
            </a:r>
          </a:p>
        </p:txBody>
      </p:sp>
    </p:spTree>
  </p:cSld>
  <p:clrMapOvr>
    <a:masterClrMapping/>
  </p:clrMapOvr>
  <p:transition>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2915816" y="6027003"/>
            <a:ext cx="6228184" cy="830997"/>
          </a:xfrm>
          <a:prstGeom prst="rect">
            <a:avLst/>
          </a:prstGeom>
          <a:noFill/>
        </p:spPr>
        <p:txBody>
          <a:bodyPr wrap="square" lIns="91440" tIns="45720" rIns="91440" bIns="45720">
            <a:spAutoFit/>
          </a:bodyPr>
          <a:lstStyle/>
          <a:p>
            <a:pPr algn="ctr"/>
            <a:r>
              <a:rPr lang="en-AU" sz="4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Would we do it again?</a:t>
            </a:r>
            <a:endParaRPr lang="en-AU" sz="4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cover dir="r"/>
  </p:transition>
  <p:timing>
    <p:tnLst>
      <p:par>
        <p:cTn id="1" dur="indefinite" restart="never" nodeType="tmRoot"/>
      </p:par>
    </p:tnLst>
  </p:timing>
</p:sld>
</file>

<file path=ppt/theme/theme1.xml><?xml version="1.0" encoding="utf-8"?>
<a:theme xmlns:a="http://schemas.openxmlformats.org/drawingml/2006/main" name="CoverPage">
  <a:themeElements>
    <a:clrScheme name="CoverP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verPage">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CoverP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verPa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verPa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verPa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verPa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verPa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verPag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verPa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verPa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verPa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verPa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verPa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Tiger:Applications:Microsoft Office 2004:Templates:My Templates:CoverPage.pot</Template>
  <TotalTime>3292</TotalTime>
  <Words>200</Words>
  <Application>Microsoft Office PowerPoint</Application>
  <PresentationFormat>On-screen Show (4:3)</PresentationFormat>
  <Paragraphs>63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CoverPage</vt:lpstr>
      <vt:lpstr>Getting Researchers to Speak: the effectiveness of a  “broad, blunt instrument”</vt:lpstr>
      <vt:lpstr>Slide 2</vt:lpstr>
      <vt:lpstr>Slide 3</vt:lpstr>
      <vt:lpstr>Slide 4</vt:lpstr>
      <vt:lpstr>Slide 5</vt:lpstr>
      <vt:lpstr>Slide 6</vt:lpstr>
      <vt:lpstr>Slide 7</vt:lpstr>
      <vt:lpstr>Slide 8</vt:lpstr>
      <vt:lpstr>Slide 9</vt:lpstr>
      <vt:lpstr>Slide 10</vt:lpstr>
    </vt:vector>
  </TitlesOfParts>
  <Company>David Woodward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Woodward</dc:creator>
  <cp:lastModifiedBy>ceevans</cp:lastModifiedBy>
  <cp:revision>396</cp:revision>
  <dcterms:created xsi:type="dcterms:W3CDTF">2007-01-24T00:01:42Z</dcterms:created>
  <dcterms:modified xsi:type="dcterms:W3CDTF">2012-05-28T23:14:10Z</dcterms:modified>
</cp:coreProperties>
</file>